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4" r:id="rId14"/>
    <p:sldId id="305"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303" r:id="rId42"/>
    <p:sldId id="295" r:id="rId43"/>
    <p:sldId id="296" r:id="rId44"/>
    <p:sldId id="297" r:id="rId45"/>
    <p:sldId id="298" r:id="rId46"/>
    <p:sldId id="299" r:id="rId47"/>
    <p:sldId id="300" r:id="rId48"/>
    <p:sldId id="301" r:id="rId49"/>
  </p:sldIdLst>
  <p:sldSz cx="9144000" cy="6858000" type="screen4x3"/>
  <p:notesSz cx="7023100" cy="93091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BEE"/>
          </a:solidFill>
        </a:fill>
      </a:tcStyle>
    </a:wholeTbl>
    <a:band2H>
      <a:tcTxStyle/>
      <a:tcStyle>
        <a:tcBdr/>
        <a:fill>
          <a:solidFill>
            <a:srgbClr val="E8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noFill/>
              <a:miter lim="400000"/>
            </a:ln>
          </a:insideV>
        </a:tcBdr>
        <a:fill>
          <a:solidFill>
            <a:srgbClr val="E8EEF7"/>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1"/>
              </a:solidFill>
              <a:prstDash val="solid"/>
              <a:round/>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E8EEF7"/>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BEE"/>
          </a:solidFill>
        </a:fill>
      </a:tcStyle>
    </a:wholeTbl>
    <a:band2H>
      <a:tcTxStyle/>
      <a:tcStyle>
        <a:tcBdr/>
        <a:fill>
          <a:solidFill>
            <a:srgbClr val="E8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BEE"/>
          </a:solidFill>
        </a:fill>
      </a:tcStyle>
    </a:wholeTbl>
    <a:band2H>
      <a:tcTxStyle/>
      <a:tcStyle>
        <a:tcBdr/>
        <a:fill>
          <a:solidFill>
            <a:srgbClr val="E8EE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84275" y="698500"/>
            <a:ext cx="4654550" cy="3490913"/>
          </a:xfrm>
          <a:prstGeom prst="rect">
            <a:avLst/>
          </a:prstGeom>
        </p:spPr>
        <p:txBody>
          <a:bodyPr lIns="93324" tIns="46662" rIns="93324" bIns="46662"/>
          <a:lstStyle/>
          <a:p>
            <a:endParaRPr/>
          </a:p>
        </p:txBody>
      </p:sp>
      <p:sp>
        <p:nvSpPr>
          <p:cNvPr id="124" name="Shape 124"/>
          <p:cNvSpPr>
            <a:spLocks noGrp="1"/>
          </p:cNvSpPr>
          <p:nvPr>
            <p:ph type="body" sz="quarter" idx="1"/>
          </p:nvPr>
        </p:nvSpPr>
        <p:spPr>
          <a:xfrm>
            <a:off x="936414" y="4421823"/>
            <a:ext cx="5150273" cy="4189095"/>
          </a:xfrm>
          <a:prstGeom prst="rect">
            <a:avLst/>
          </a:prstGeom>
        </p:spPr>
        <p:txBody>
          <a:bodyPr lIns="93324" tIns="46662" rIns="93324" bIns="46662"/>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HESAA Information Detailed:</a:t>
            </a:r>
          </a:p>
          <a:p>
            <a:r>
              <a:t>Financial aid session </a:t>
            </a:r>
          </a:p>
          <a:p>
            <a:r>
              <a:t>FAFSA Days</a:t>
            </a:r>
          </a:p>
          <a:p>
            <a:r>
              <a:t>Booklets: State and Federal Aid, Financial Aid Dictionary, Student Loan Guide, and Reach Higher the College Planning Booklet.</a:t>
            </a:r>
          </a:p>
          <a:p>
            <a:r>
              <a:t>Handouts:  Eight Steps to Apply, Financial Planning Chart, and program brochures are available for free.</a:t>
            </a:r>
          </a:p>
          <a:p>
            <a:endParaRPr/>
          </a:p>
          <a:p>
            <a:r>
              <a:t>REAL $ 101 Financial Literacy on-site Sessions</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95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noRot="1" noChangeAspect="1"/>
          </p:cNvSpPr>
          <p:nvPr>
            <p:ph type="sldImg"/>
          </p:nvPr>
        </p:nvSpPr>
        <p:spPr>
          <a:prstGeom prst="rect">
            <a:avLst/>
          </a:prstGeom>
        </p:spPr>
        <p:txBody>
          <a:bodyPr/>
          <a:lstStyle/>
          <a:p>
            <a:endParaRPr/>
          </a:p>
        </p:txBody>
      </p:sp>
      <p:sp>
        <p:nvSpPr>
          <p:cNvPr id="212" name="Shape 212"/>
          <p:cNvSpPr>
            <a:spLocks noGrp="1"/>
          </p:cNvSpPr>
          <p:nvPr>
            <p:ph type="body" sz="quarter" idx="1"/>
          </p:nvPr>
        </p:nvSpPr>
        <p:spPr>
          <a:prstGeom prst="rect">
            <a:avLst/>
          </a:prstGeom>
        </p:spPr>
        <p:txBody>
          <a:bodyPr/>
          <a:lstStyle/>
          <a:p>
            <a:pPr marL="1194251" lvl="2" indent="-284345">
              <a:lnSpc>
                <a:spcPct val="120000"/>
              </a:lnSpc>
              <a:spcBef>
                <a:spcPts val="0"/>
              </a:spcBef>
              <a:buSzPct val="100000"/>
              <a:buFont typeface="Arial"/>
              <a:buChar char="•"/>
              <a:defRPr sz="1700"/>
            </a:pPr>
            <a:r>
              <a:t>Complete an NJ – GIVS application at njgrants.org</a:t>
            </a:r>
          </a:p>
          <a:p>
            <a:pPr marL="1194251" lvl="2" indent="-284345">
              <a:lnSpc>
                <a:spcPct val="120000"/>
              </a:lnSpc>
              <a:spcBef>
                <a:spcPts val="0"/>
              </a:spcBef>
              <a:buSzPct val="100000"/>
              <a:buFont typeface="Arial"/>
              <a:buChar char="•"/>
              <a:defRPr sz="1700"/>
            </a:pPr>
            <a:r>
              <a:t>Eligible certificate or degree program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pPr marL="1194251" lvl="2" indent="-284345">
              <a:lnSpc>
                <a:spcPct val="120000"/>
              </a:lnSpc>
              <a:spcBef>
                <a:spcPts val="0"/>
              </a:spcBef>
              <a:buSzPct val="100000"/>
              <a:buFont typeface="Arial"/>
              <a:buChar char="•"/>
              <a:defRPr sz="1700"/>
            </a:pPr>
            <a:r>
              <a:t>Complete an NJ – GIVS application at njgrants.org</a:t>
            </a:r>
          </a:p>
          <a:p>
            <a:pPr marL="1194251" lvl="2" indent="-284345">
              <a:lnSpc>
                <a:spcPct val="120000"/>
              </a:lnSpc>
              <a:spcBef>
                <a:spcPts val="0"/>
              </a:spcBef>
              <a:buSzPct val="100000"/>
              <a:buFont typeface="Arial"/>
              <a:buChar char="•"/>
              <a:defRPr sz="1700"/>
            </a:pPr>
            <a:r>
              <a:t>Eligible certificate or degree program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endParaRPr/>
          </a:p>
          <a:p>
            <a:r>
              <a:t>Graduate Stafford loans are now 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pPr marL="170607" indent="-170607">
              <a:buSzPct val="100000"/>
              <a:buFont typeface="Arial"/>
              <a:buChar char="•"/>
            </a:pPr>
            <a:r>
              <a:rPr dirty="0"/>
              <a:t>We also offer consolidation programs &amp; a </a:t>
            </a:r>
            <a:r>
              <a:rPr dirty="0" err="1"/>
              <a:t>ReFi</a:t>
            </a:r>
            <a:r>
              <a:rPr dirty="0"/>
              <a:t> program that </a:t>
            </a:r>
          </a:p>
          <a:p>
            <a:pPr marL="170607" indent="-170607">
              <a:buSzPct val="100000"/>
              <a:buFont typeface="Arial"/>
              <a:buChar char="•"/>
            </a:pPr>
            <a:r>
              <a:rPr dirty="0"/>
              <a:t>Consolidation extends the repayment term to 25 – 30 depending on loan balance and takes the weighted average of the loans minus a tiny percentage</a:t>
            </a:r>
          </a:p>
          <a:p>
            <a:pPr marL="170607" indent="-170607">
              <a:buSzPct val="100000"/>
              <a:buFont typeface="Arial"/>
              <a:buChar char="•"/>
            </a:pPr>
            <a:r>
              <a:rPr dirty="0"/>
              <a:t>The </a:t>
            </a:r>
            <a:r>
              <a:rPr dirty="0" err="1"/>
              <a:t>ReFi</a:t>
            </a:r>
            <a:r>
              <a:rPr dirty="0"/>
              <a:t> program is a 10 year repayment term and is based on income, credit score and debt to income ratio (depending on credit score the APR will range from 4.90% to 6.90%</a:t>
            </a:r>
          </a:p>
          <a:p>
            <a:pPr marL="170607" indent="-170607">
              <a:buSzPct val="100000"/>
              <a:buFont typeface="Arial"/>
              <a:buChar char="•"/>
            </a:pPr>
            <a:r>
              <a:rPr dirty="0"/>
              <a:t>HESAA also now has a Repayment Assistance Program (RAP), which is designed to provide payment relief when all parties of the loan are facing financial hardship</a:t>
            </a:r>
          </a:p>
          <a:p>
            <a:pPr marL="170607" indent="-170607">
              <a:buSzPct val="100000"/>
              <a:buFont typeface="Arial"/>
              <a:buChar char="•"/>
            </a:pPr>
            <a:r>
              <a:rPr dirty="0"/>
              <a:t>During the RAP period, a payment on eligible NJCLASS loan shall be reduced to 10% </a:t>
            </a:r>
            <a:r>
              <a:rPr dirty="0" err="1"/>
              <a:t>fo</a:t>
            </a:r>
            <a:r>
              <a:rPr dirty="0"/>
              <a:t> the total of the household income of all of the parties to the loan that exceeds 150&amp; of the federal poverty guidelines for their family size, with a minimum monthly payment of $5 per eligible loan</a:t>
            </a:r>
          </a:p>
          <a:p>
            <a:pPr marL="170607" indent="-170607">
              <a:buSzPct val="100000"/>
              <a:buFont typeface="Arial"/>
              <a:buChar char="•"/>
            </a:pPr>
            <a:r>
              <a:rPr dirty="0"/>
              <a:t>Interest that accrues during RAP will be paid by HESAA</a:t>
            </a:r>
          </a:p>
          <a:p>
            <a:pPr marL="170607" indent="-170607">
              <a:buSzPct val="100000"/>
              <a:buFont typeface="Arial"/>
              <a:buChar char="•"/>
            </a:pPr>
            <a:r>
              <a:rPr dirty="0"/>
              <a:t>RAP is available for NJCLASS loans with applications that were received on or after June 1, 2017 or are to be used for an academic term that begins on or after August 1, 2017</a:t>
            </a:r>
          </a:p>
          <a:p>
            <a:pPr marL="170607" indent="-170607">
              <a:buSzPct val="100000"/>
              <a:buFont typeface="Arial"/>
              <a:buChar char="•"/>
            </a:pPr>
            <a:r>
              <a:rPr dirty="0"/>
              <a:t>HESAA now also discharges the loan obligation for all parties to a NJCLASS loan in the event of death or total and permanent disability of the student beneficiary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Jules / Sharon – please add screen shot for alt app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a:buSzPct val="100000"/>
              <a:buFont typeface="Arial"/>
              <a:buChar char="•"/>
            </a:pPr>
            <a:r>
              <a:t>Check out http://student.collegeboard.org/profile for a list of institutions that require CSS profile</a:t>
            </a:r>
          </a:p>
          <a:p>
            <a:pPr>
              <a:buSzPct val="100000"/>
              <a:buFont typeface="Arial"/>
              <a:buChar char="•"/>
            </a:pPr>
            <a:endParaRPr/>
          </a:p>
          <a:p>
            <a:pPr>
              <a:buSzPct val="100000"/>
              <a:buFont typeface="Arial"/>
              <a:buChar char="•"/>
            </a:pPr>
            <a:r>
              <a:t>CSS profile uses institutional methodology formula whereas FAFSA uses federal methodology</a:t>
            </a:r>
          </a:p>
          <a:p>
            <a:pPr>
              <a:buSzPct val="100000"/>
              <a:buFont typeface="Arial"/>
              <a:buChar char="•"/>
            </a:pPr>
            <a:endParaRPr/>
          </a:p>
          <a:p>
            <a:pPr>
              <a:buSzPct val="100000"/>
              <a:buFont typeface="Arial"/>
              <a:buChar char="•"/>
            </a:pPr>
            <a:r>
              <a:t>The CSS profile is a fee based application. The cost for filing the CSS PROFILE is $25 for the first college, and there is an $16 processing fee for each additional college. This is not the FAFSA.  The FAFSA is free.</a:t>
            </a:r>
          </a:p>
          <a:p>
            <a:pPr>
              <a:buSzPct val="100000"/>
              <a:buFont typeface="Arial"/>
              <a:buChar char="•"/>
            </a:pPr>
            <a:endParaRPr/>
          </a:p>
          <a:p>
            <a:pPr>
              <a:buSzPct val="100000"/>
              <a:buFont typeface="Arial"/>
              <a:buChar char="•"/>
            </a:pPr>
            <a:r>
              <a:t>Can take 45 minutes to 2 hours to complete</a:t>
            </a:r>
          </a:p>
          <a:p>
            <a:pPr>
              <a:buSzPct val="100000"/>
              <a:buFont typeface="Arial"/>
              <a:buChar char="•"/>
            </a:pPr>
            <a:endParaRPr/>
          </a:p>
          <a:p>
            <a:pPr>
              <a:buSzPct val="100000"/>
              <a:buFont typeface="Arial"/>
              <a:buChar char="•"/>
            </a:pPr>
            <a:r>
              <a:t> Can leave some answers blank but an error will prompt if answer is required but most numeric questions at least require a zero</a:t>
            </a:r>
          </a:p>
          <a:p>
            <a:endParaRPr/>
          </a:p>
          <a:p>
            <a:endParaRPr/>
          </a:p>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r>
              <a:t>Links are correct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You should use the IRS DRT at the time of filing the initial FAFSA.  Using this tool will automatically verify your information for federal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prstGeom prst="rect">
            <a:avLst/>
          </a:prstGeom>
        </p:spPr>
        <p:txBody>
          <a:bodyPr/>
          <a:lstStyle/>
          <a:p>
            <a:endParaRPr/>
          </a:p>
        </p:txBody>
      </p:sp>
      <p:sp>
        <p:nvSpPr>
          <p:cNvPr id="283" name="Shape 283"/>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lvl1pPr defTabSz="885834"/>
          </a:lstStyle>
          <a:p>
            <a:r>
              <a:t>Gatekeepers of the financial aid funds.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r>
              <a:t>The FSA id is a higher security login which will connect the student and parent to the FAFSA.  The FSA id will also connect the student to the federal student aid website, and the National student loan data base.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lvl1pPr marL="167163" indent="-167163">
              <a:buSzPct val="100000"/>
              <a:buFont typeface="Arial"/>
              <a:buChar char="•"/>
            </a:lvl1pPr>
          </a:lstStyle>
          <a:p>
            <a:r>
              <a:t>This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endParaRPr/>
          </a:p>
          <a:p>
            <a:r>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a:p>
          <a:p>
            <a:pPr defTabSz="909905"/>
            <a:r>
              <a:t>The Selective Service System and the registration requirement for your men, preserves America’s ability to provide manpower in an emergency to the US armed forces Almost all men ages 18 to 25 must register.  For more information please visit 222.sss.gov</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a:spLocks noGrp="1" noRot="1" noChangeAspect="1"/>
          </p:cNvSpPr>
          <p:nvPr>
            <p:ph type="sldImg"/>
          </p:nvPr>
        </p:nvSpPr>
        <p:spPr>
          <a:prstGeom prst="rect">
            <a:avLst/>
          </a:prstGeom>
        </p:spPr>
        <p:txBody>
          <a:bodyPr/>
          <a:lstStyle/>
          <a:p>
            <a:endParaRPr/>
          </a:p>
        </p:txBody>
      </p:sp>
      <p:sp>
        <p:nvSpPr>
          <p:cNvPr id="326" name="Shape 326"/>
          <p:cNvSpPr>
            <a:spLocks noGrp="1"/>
          </p:cNvSpPr>
          <p:nvPr>
            <p:ph type="body" sz="quarter" idx="1"/>
          </p:nvPr>
        </p:nvSpPr>
        <p:spPr>
          <a:prstGeom prst="rect">
            <a:avLst/>
          </a:prstGeom>
        </p:spPr>
        <p:txBody>
          <a:bodyPr/>
          <a:lstStyle/>
          <a:p>
            <a:r>
              <a:t>WHO IS THE PARENT</a:t>
            </a:r>
          </a:p>
          <a:p>
            <a:r>
              <a:t>If your parent was never married and does not live with your other legal parent, or if your parent is widowed or not remarried, answer the questions about that parent.</a:t>
            </a:r>
          </a:p>
          <a:p>
            <a:r>
              <a:t>• If your legal parents (biological and/or adoptive) are not married to each other and </a:t>
            </a:r>
            <a:r>
              <a:rPr b="1"/>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t>• If your widowed parent is remarried as of today, answer the questions about that parent and your stepparent.</a:t>
            </a:r>
          </a:p>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endParaRPr/>
          </a:p>
        </p:txBody>
      </p:sp>
      <p:sp>
        <p:nvSpPr>
          <p:cNvPr id="351" name="Shape 351"/>
          <p:cNvSpPr>
            <a:spLocks noGrp="1"/>
          </p:cNvSpPr>
          <p:nvPr>
            <p:ph type="body" sz="quarter" idx="1"/>
          </p:nvPr>
        </p:nvSpPr>
        <p:spPr>
          <a:prstGeom prst="rect">
            <a:avLst/>
          </a:prstGeom>
        </p:spPr>
        <p:txBody>
          <a:bodyPr/>
          <a:lstStyle/>
          <a:p>
            <a:r>
              <a:t>Should be removed but NJ is still on the list for adtl questions.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lvl1pPr>
              <a:defRPr>
                <a:solidFill>
                  <a:srgbClr val="FF0000"/>
                </a:solidFill>
              </a:defRPr>
            </a:lvl1pPr>
          </a:lstStyle>
          <a:p>
            <a:r>
              <a:t>Jules / Sharon – add pic of NJFAMS login slide from NJGRANTS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r>
              <a:t>Unexpected costs</a:t>
            </a:r>
          </a:p>
          <a:p>
            <a:r>
              <a:t>Remediation Classes: </a:t>
            </a:r>
            <a:r>
              <a:rPr>
                <a:solidFill>
                  <a:srgbClr val="660066"/>
                </a:solidFill>
              </a:rPr>
              <a:t>extra 1 – 2 semesters </a:t>
            </a:r>
          </a:p>
          <a:p>
            <a:r>
              <a:t>Change in major: </a:t>
            </a:r>
            <a:r>
              <a:rPr>
                <a:solidFill>
                  <a:srgbClr val="660066"/>
                </a:solidFill>
              </a:rPr>
              <a:t>1 – 2 years in addition</a:t>
            </a:r>
          </a:p>
          <a:p>
            <a:r>
              <a:t>Transferring: </a:t>
            </a:r>
            <a:r>
              <a:rPr>
                <a:solidFill>
                  <a:srgbClr val="660066"/>
                </a:solidFill>
              </a:rPr>
              <a:t>possible extra semester</a:t>
            </a:r>
          </a:p>
          <a:p>
            <a:r>
              <a:t>Unpaid internships: </a:t>
            </a:r>
            <a:r>
              <a:rPr>
                <a:solidFill>
                  <a:srgbClr val="660066"/>
                </a:solidFill>
              </a:rPr>
              <a:t>loss of Summer wages</a:t>
            </a:r>
          </a:p>
          <a:p>
            <a:r>
              <a:t>Study Abroad, Spring break, trips home and </a:t>
            </a:r>
            <a:br/>
            <a:r>
              <a:t>pledging costs</a:t>
            </a:r>
          </a:p>
          <a:p>
            <a:r>
              <a:t>Moving expenses and Summer storage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r>
              <a:t>All examples include approximate tuition, fees (left out new student fee), room and board for academic year.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r>
              <a:t>HESAA also has on the website the NJEI calculator that calculates TAG for estimate purposes only. </a:t>
            </a:r>
          </a:p>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noRot="1" noChangeAspect="1"/>
          </p:cNvSpPr>
          <p:nvPr>
            <p:ph type="sldImg"/>
          </p:nvPr>
        </p:nvSpPr>
        <p:spPr>
          <a:prstGeom prst="rect">
            <a:avLst/>
          </a:prstGeom>
        </p:spPr>
        <p:txBody>
          <a:bodyPr/>
          <a:lstStyle/>
          <a:p>
            <a:endParaRPr/>
          </a:p>
        </p:txBody>
      </p:sp>
      <p:sp>
        <p:nvSpPr>
          <p:cNvPr id="423" name="Shape 423"/>
          <p:cNvSpPr>
            <a:spLocks noGrp="1"/>
          </p:cNvSpPr>
          <p:nvPr>
            <p:ph type="body" sz="quarter" idx="1"/>
          </p:nvPr>
        </p:nvSpPr>
        <p:spPr>
          <a:prstGeom prst="rect">
            <a:avLst/>
          </a:prstGeom>
        </p:spPr>
        <p:txBody>
          <a:bodyPr/>
          <a:lstStyle/>
          <a:p>
            <a:r>
              <a:rPr dirty="0"/>
              <a:t>CSS Profile is essential for some colleges institutional aid.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lvl1pPr marL="167163" indent="-167163">
              <a:buSzPct val="100000"/>
              <a:buFont typeface="Arial"/>
              <a:buChar char="•"/>
            </a:lvl1pPr>
          </a:lstStyle>
          <a:p>
            <a:r>
              <a:t>Deadlines for completing state grant records (tasks, verification, corrections etc…) are on our website as well as deadlines for college code changes, updates, additions and deadlines</a:t>
            </a:r>
          </a:p>
        </p:txBody>
      </p:sp>
    </p:spTree>
    <p:extLst>
      <p:ext uri="{BB962C8B-B14F-4D97-AF65-F5344CB8AC3E}">
        <p14:creationId xmlns:p14="http://schemas.microsoft.com/office/powerpoint/2010/main" val="150371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pPr>
              <a:lnSpc>
                <a:spcPct val="90000"/>
              </a:lnSpc>
              <a:spcBef>
                <a:spcPts val="306"/>
              </a:spcBef>
              <a:defRPr sz="1100" u="sng"/>
            </a:pPr>
            <a:r>
              <a:t>Resource</a:t>
            </a:r>
          </a:p>
          <a:p>
            <a:pPr>
              <a:lnSpc>
                <a:spcPct val="90000"/>
              </a:lnSpc>
              <a:spcBef>
                <a:spcPts val="306"/>
              </a:spcBef>
              <a:defRPr sz="1100"/>
            </a:pPr>
            <a:endParaRPr/>
          </a:p>
          <a:p>
            <a:pPr>
              <a:lnSpc>
                <a:spcPct val="90000"/>
              </a:lnSpc>
              <a:spcBef>
                <a:spcPts val="306"/>
              </a:spcBef>
              <a:defRPr sz="1100"/>
            </a:pPr>
            <a:r>
              <a:t>www.njbest.com</a:t>
            </a:r>
          </a:p>
          <a:p>
            <a:pPr>
              <a:lnSpc>
                <a:spcPct val="90000"/>
              </a:lnSpc>
              <a:spcBef>
                <a:spcPts val="306"/>
              </a:spcBef>
              <a:defRPr sz="1100"/>
            </a:pPr>
            <a:endParaRPr/>
          </a:p>
          <a:p>
            <a:pPr>
              <a:lnSpc>
                <a:spcPct val="90000"/>
              </a:lnSpc>
              <a:spcBef>
                <a:spcPts val="306"/>
              </a:spcBef>
              <a:defRPr sz="1100" u="sng"/>
            </a:pPr>
            <a:r>
              <a:t>Speaker Notes</a:t>
            </a:r>
          </a:p>
          <a:p>
            <a:pPr>
              <a:lnSpc>
                <a:spcPct val="90000"/>
              </a:lnSpc>
              <a:spcBef>
                <a:spcPts val="306"/>
              </a:spcBef>
              <a:defRPr sz="1100"/>
            </a:pPr>
            <a:endParaRPr/>
          </a:p>
          <a:p>
            <a:pPr>
              <a:lnSpc>
                <a:spcPct val="90000"/>
              </a:lnSpc>
              <a:spcBef>
                <a:spcPts val="306"/>
              </a:spcBef>
              <a:buSzPct val="100000"/>
              <a:buFont typeface="Arial"/>
              <a:buChar char="•"/>
              <a:defRPr sz="1100"/>
            </a:pPr>
            <a:r>
              <a:t> A 529 is a tax advantaged investment plan created for American families to encourage saving for the future higher education expenses of a designated beneficiary </a:t>
            </a:r>
          </a:p>
          <a:p>
            <a:pPr>
              <a:lnSpc>
                <a:spcPct val="90000"/>
              </a:lnSpc>
              <a:spcBef>
                <a:spcPts val="306"/>
              </a:spcBef>
              <a:buSzPct val="100000"/>
              <a:buFont typeface="Arial"/>
              <a:buChar char="•"/>
              <a:defRPr sz="1100"/>
            </a:pPr>
            <a:r>
              <a:t> Scholarship is awarded within the first year</a:t>
            </a:r>
          </a:p>
          <a:p>
            <a:pPr>
              <a:lnSpc>
                <a:spcPct val="90000"/>
              </a:lnSpc>
              <a:spcBef>
                <a:spcPts val="306"/>
              </a:spcBef>
              <a:buSzPct val="100000"/>
              <a:buFont typeface="Arial"/>
              <a:buChar char="•"/>
              <a:defRPr sz="1100"/>
            </a:pPr>
            <a:r>
              <a:t> Investments grow federal income tax free and withdrawals for qualified higher education expenses are free from federal income taxes</a:t>
            </a:r>
          </a:p>
          <a:p>
            <a:pPr>
              <a:lnSpc>
                <a:spcPct val="90000"/>
              </a:lnSpc>
              <a:spcBef>
                <a:spcPts val="306"/>
              </a:spcBef>
              <a:buSzPct val="100000"/>
              <a:buFont typeface="Arial"/>
              <a:buChar char="•"/>
              <a:defRPr sz="1100"/>
            </a:pPr>
            <a:r>
              <a:t> Qualified withdrawals made by New Jersey residents are not subject to New Jersey State Income tax</a:t>
            </a:r>
          </a:p>
          <a:p>
            <a:pPr>
              <a:lnSpc>
                <a:spcPct val="90000"/>
              </a:lnSpc>
              <a:spcBef>
                <a:spcPts val="306"/>
              </a:spcBef>
              <a:buSzPct val="100000"/>
              <a:buFont typeface="Arial"/>
              <a:buChar char="•"/>
              <a:defRPr sz="1100"/>
            </a:pPr>
            <a:r>
              <a:t> A 529 can affect the student’s federal financial aid award, however, a maximum of 5.64%  of parental assets can have an impact on determining financial aid eligibility where as it is 20% (up to) for students</a:t>
            </a:r>
          </a:p>
          <a:p>
            <a:pPr>
              <a:lnSpc>
                <a:spcPct val="90000"/>
              </a:lnSpc>
              <a:spcBef>
                <a:spcPts val="306"/>
              </a:spcBef>
              <a:buSzPct val="100000"/>
              <a:buFont typeface="Arial"/>
              <a:buChar char="•"/>
              <a:defRPr sz="1100"/>
            </a:pPr>
            <a:r>
              <a:t> If a dependent student is the account owner (after July 1, 2009), the available balance is treated as a parental asset</a:t>
            </a:r>
          </a:p>
          <a:p>
            <a:pPr>
              <a:lnSpc>
                <a:spcPct val="90000"/>
              </a:lnSpc>
              <a:spcBef>
                <a:spcPts val="306"/>
              </a:spcBef>
              <a:buSzPct val="100000"/>
              <a:buFont typeface="Arial"/>
              <a:buChar char="•"/>
              <a:defRPr sz="1100"/>
            </a:pPr>
            <a:r>
              <a:t> Anything above $25,000 is considered in determining eligibility for State scholarship or grant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lnSpc>
                <a:spcPct val="80000"/>
              </a:lnSpc>
              <a:spcBef>
                <a:spcPts val="204"/>
              </a:spcBef>
              <a:defRPr sz="700">
                <a:latin typeface="Constantia"/>
                <a:ea typeface="Constantia"/>
                <a:cs typeface="Constantia"/>
                <a:sym typeface="Constantia"/>
              </a:defRPr>
            </a:pPr>
            <a:r>
              <a:t>Speaker Notes</a:t>
            </a:r>
            <a:endParaRPr sz="800"/>
          </a:p>
          <a:p>
            <a:pPr>
              <a:lnSpc>
                <a:spcPct val="80000"/>
              </a:lnSpc>
              <a:spcBef>
                <a:spcPts val="204"/>
              </a:spcBef>
              <a:defRPr sz="700">
                <a:latin typeface="Constantia"/>
                <a:ea typeface="Constantia"/>
                <a:cs typeface="Constantia"/>
                <a:sym typeface="Constantia"/>
              </a:defRPr>
            </a:pPr>
            <a:r>
              <a:t>PELL- SEOG</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Named after senator Pell of Rhode Island, Pell is covered under the Higher Education Act of 1965 </a:t>
            </a:r>
            <a:endParaRPr sz="800"/>
          </a:p>
          <a:p>
            <a:pPr>
              <a:lnSpc>
                <a:spcPct val="80000"/>
              </a:lnSpc>
              <a:spcBef>
                <a:spcPts val="204"/>
              </a:spcBef>
              <a:buSzPct val="100000"/>
              <a:buFont typeface="Arial"/>
              <a:buChar char="•"/>
              <a:defRPr sz="700">
                <a:latin typeface="Constantia"/>
                <a:ea typeface="Constantia"/>
                <a:cs typeface="Constantia"/>
                <a:sym typeface="Constantia"/>
              </a:defRPr>
            </a:pPr>
            <a:r>
              <a:t>Pell is need based and all those with an EFC low enough are eligible so long as he or she has not received a first bachelor’s degree yet or are enrolled in a post baccalaureate program that leads to a teacher’s certification or licensure</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Currently, the maximum amount is $5,920 and for 17 - 18.  The amount of the award will depend on financial need, cost of attendance, and full time or part time status </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The limit on Pell is 12 semesters in duration (roughly 6 years)</a:t>
            </a:r>
            <a:endParaRPr sz="800"/>
          </a:p>
          <a:p>
            <a:pPr>
              <a:lnSpc>
                <a:spcPct val="80000"/>
              </a:lnSpc>
              <a:spcBef>
                <a:spcPts val="204"/>
              </a:spcBef>
              <a:buSzPct val="100000"/>
              <a:buFont typeface="Arial"/>
              <a:buChar char="•"/>
              <a:defRPr sz="700">
                <a:latin typeface="Constantia"/>
                <a:ea typeface="Constantia"/>
                <a:cs typeface="Constantia"/>
                <a:sym typeface="Constantia"/>
              </a:defRPr>
            </a:pPr>
            <a:r>
              <a:t> SEOG can range from $100 to $4000 – funding is provided by the US Department of Education to institutions to manage.  Goes to most needy first and are very limited. </a:t>
            </a:r>
            <a:endParaRPr sz="800"/>
          </a:p>
          <a:p>
            <a:pPr>
              <a:lnSpc>
                <a:spcPct val="80000"/>
              </a:lnSpc>
              <a:spcBef>
                <a:spcPts val="204"/>
              </a:spcBef>
              <a:defRPr sz="800"/>
            </a:pPr>
            <a:endParaRPr sz="800"/>
          </a:p>
          <a:p>
            <a:pPr>
              <a:lnSpc>
                <a:spcPct val="80000"/>
              </a:lnSpc>
              <a:spcBef>
                <a:spcPts val="204"/>
              </a:spcBef>
              <a:defRPr sz="800" b="1"/>
            </a:pPr>
            <a:r>
              <a:t>The TEACH Grant </a:t>
            </a:r>
            <a:r>
              <a:rPr b="0"/>
              <a:t>As a condition for receiving a TEACH Grant, you must sign a TEACH Grant Agreement to Serve in which you agree to (among other requirements) teach</a:t>
            </a:r>
          </a:p>
          <a:p>
            <a:pPr>
              <a:lnSpc>
                <a:spcPct val="80000"/>
              </a:lnSpc>
              <a:spcBef>
                <a:spcPts val="204"/>
              </a:spcBef>
              <a:buSzPct val="100000"/>
              <a:buFont typeface="Arial"/>
              <a:buChar char="•"/>
              <a:defRPr sz="800"/>
            </a:pPr>
            <a:r>
              <a:t>in a high-need field </a:t>
            </a:r>
          </a:p>
          <a:p>
            <a:pPr>
              <a:lnSpc>
                <a:spcPct val="80000"/>
              </a:lnSpc>
              <a:spcBef>
                <a:spcPts val="204"/>
              </a:spcBef>
              <a:buSzPct val="100000"/>
              <a:buFont typeface="Arial"/>
              <a:buChar char="•"/>
              <a:defRPr sz="800"/>
            </a:pPr>
            <a:r>
              <a:t>at an elementary school, secondary school, or </a:t>
            </a:r>
            <a:r>
              <a:rPr b="1" i="1"/>
              <a:t>educational service agency</a:t>
            </a:r>
            <a:r>
              <a:t> that serves students from low-income families </a:t>
            </a:r>
          </a:p>
          <a:p>
            <a:pPr>
              <a:lnSpc>
                <a:spcPct val="80000"/>
              </a:lnSpc>
              <a:spcBef>
                <a:spcPts val="204"/>
              </a:spcBef>
              <a:buSzPct val="100000"/>
              <a:buFont typeface="Arial"/>
              <a:buChar char="•"/>
              <a:defRPr sz="800"/>
            </a:pPr>
            <a:r>
              <a:t>for at least four complete academic years within eight years after completing (or ceasing enrollment in) the course of study for which you received the grant.</a:t>
            </a:r>
          </a:p>
          <a:p>
            <a:pPr>
              <a:lnSpc>
                <a:spcPct val="80000"/>
              </a:lnSpc>
              <a:spcBef>
                <a:spcPts val="204"/>
              </a:spcBef>
              <a:buSzPct val="100000"/>
              <a:buFont typeface="Arial"/>
              <a:buChar char="•"/>
              <a:defRPr sz="800"/>
            </a:pPr>
            <a:endParaRPr/>
          </a:p>
          <a:p>
            <a:pPr>
              <a:lnSpc>
                <a:spcPct val="80000"/>
              </a:lnSpc>
              <a:spcBef>
                <a:spcPts val="204"/>
              </a:spcBef>
              <a:buSzPct val="100000"/>
              <a:buFont typeface="Arial"/>
              <a:buChar char="•"/>
              <a:defRPr sz="800"/>
            </a:pPr>
            <a:endParaRPr/>
          </a:p>
          <a:p>
            <a:pPr>
              <a:lnSpc>
                <a:spcPct val="80000"/>
              </a:lnSpc>
              <a:spcBef>
                <a:spcPts val="204"/>
              </a:spcBef>
              <a:defRPr sz="800"/>
            </a:pPr>
            <a:endParaRPr/>
          </a:p>
          <a:p>
            <a:pPr>
              <a:lnSpc>
                <a:spcPct val="80000"/>
              </a:lnSpc>
              <a:spcBef>
                <a:spcPts val="204"/>
              </a:spcBef>
              <a:defRPr sz="800" b="1"/>
            </a:pPr>
            <a:r>
              <a:t>Iraq and Afghanistan Service Grants</a:t>
            </a:r>
          </a:p>
          <a:p>
            <a:pPr>
              <a:lnSpc>
                <a:spcPct val="80000"/>
              </a:lnSpc>
              <a:spcBef>
                <a:spcPts val="204"/>
              </a:spcBef>
              <a:defRPr sz="800"/>
            </a:pPr>
            <a:r>
              <a:t>The Iraq and Afghanistan Service Grant is provided to certain students whose parent or guardian was a member of the U.S. armed forces and died as a result of military service performed in Iraq or Afghanistan after the events of 9/11. May not be eligible for a federal PELL Grant but must meet remaining eligibility requirements.  </a:t>
            </a:r>
          </a:p>
          <a:p>
            <a:pPr>
              <a:lnSpc>
                <a:spcPct val="80000"/>
              </a:lnSpc>
              <a:spcBef>
                <a:spcPts val="204"/>
              </a:spcBef>
              <a:defRPr sz="800"/>
            </a:pPr>
            <a:endParaRPr/>
          </a:p>
          <a:p>
            <a:pPr marL="170607" indent="-170607">
              <a:lnSpc>
                <a:spcPct val="80000"/>
              </a:lnSpc>
              <a:spcBef>
                <a:spcPts val="204"/>
              </a:spcBef>
              <a:buSzPct val="100000"/>
              <a:buFont typeface="Arial"/>
              <a:buChar char="•"/>
              <a:defRPr sz="800"/>
            </a:pPr>
            <a:r>
              <a:t>Max award for 17-18 after 10.1.17 is $5,529.28</a:t>
            </a:r>
          </a:p>
          <a:p>
            <a:pPr>
              <a:lnSpc>
                <a:spcPct val="80000"/>
              </a:lnSpc>
              <a:spcBef>
                <a:spcPts val="204"/>
              </a:spcBef>
              <a:defRPr sz="800"/>
            </a:pPr>
            <a:endParaRPr/>
          </a:p>
          <a:p>
            <a:pPr>
              <a:lnSpc>
                <a:spcPct val="80000"/>
              </a:lnSpc>
              <a:spcBef>
                <a:spcPts val="204"/>
              </a:spcBef>
              <a:defRPr sz="800"/>
            </a:pPr>
            <a:r>
              <a:t>https://studentaid.ed.gov/sa/about/announcements/sequestration#iraq-afghanistan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pPr>
              <a:lnSpc>
                <a:spcPct val="80000"/>
              </a:lnSpc>
              <a:spcBef>
                <a:spcPts val="306"/>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06"/>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06"/>
              </a:spcBef>
              <a:defRPr sz="1000" b="1">
                <a:latin typeface="Constantia"/>
                <a:ea typeface="Constantia"/>
                <a:cs typeface="Constantia"/>
                <a:sym typeface="Constantia"/>
              </a:defRPr>
            </a:pPr>
            <a:r>
              <a:t>Benefits</a:t>
            </a:r>
            <a:endParaRPr sz="1100"/>
          </a:p>
          <a:p>
            <a:pPr>
              <a:lnSpc>
                <a:spcPct val="80000"/>
              </a:lnSpc>
              <a:spcBef>
                <a:spcPts val="306"/>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70607" indent="-170607">
              <a:lnSpc>
                <a:spcPct val="80000"/>
              </a:lnSpc>
              <a:spcBef>
                <a:spcPts val="306"/>
              </a:spcBef>
              <a:buSzPct val="100000"/>
              <a:buFont typeface="Arial"/>
              <a:buChar char="•"/>
              <a:defRPr sz="1100"/>
            </a:pPr>
            <a:r>
              <a:t>Attended a New Jersey high school for at least three (3) years </a:t>
            </a:r>
          </a:p>
          <a:p>
            <a:pPr marL="170607" indent="-170607">
              <a:lnSpc>
                <a:spcPct val="80000"/>
              </a:lnSpc>
              <a:spcBef>
                <a:spcPts val="306"/>
              </a:spcBef>
              <a:buSzPct val="100000"/>
              <a:buFont typeface="Arial"/>
              <a:buChar char="•"/>
              <a:defRPr sz="1100"/>
            </a:pPr>
            <a:r>
              <a:t>Graduated from a New Jersey high school </a:t>
            </a:r>
            <a:r>
              <a:rPr b="1"/>
              <a:t>or</a:t>
            </a:r>
            <a:r>
              <a:t> received the equivalent of a high school diploma in New Jersey </a:t>
            </a:r>
          </a:p>
          <a:p>
            <a:pPr marL="170607" indent="-170607">
              <a:lnSpc>
                <a:spcPct val="80000"/>
              </a:lnSpc>
              <a:spcBef>
                <a:spcPts val="306"/>
              </a:spcBef>
              <a:buSzPct val="100000"/>
              <a:buFont typeface="Arial"/>
              <a:buChar char="•"/>
              <a:defRPr sz="1100"/>
            </a:pPr>
            <a:r>
              <a:t>Registered for Selective Service (male students only) </a:t>
            </a:r>
          </a:p>
          <a:p>
            <a:pPr marL="170607" indent="-170607">
              <a:lnSpc>
                <a:spcPct val="80000"/>
              </a:lnSpc>
              <a:spcBef>
                <a:spcPts val="306"/>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06"/>
              </a:spcBef>
              <a:defRPr sz="1100"/>
            </a:pPr>
            <a:r>
              <a:t/>
            </a:r>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lnSpc>
                <a:spcPct val="80000"/>
              </a:lnSpc>
              <a:spcBef>
                <a:spcPts val="306"/>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80000"/>
              </a:lnSpc>
              <a:spcBef>
                <a:spcPts val="306"/>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80000"/>
              </a:lnSpc>
              <a:spcBef>
                <a:spcPts val="306"/>
              </a:spcBef>
              <a:defRPr sz="1000" b="1">
                <a:latin typeface="Constantia"/>
                <a:ea typeface="Constantia"/>
                <a:cs typeface="Constantia"/>
                <a:sym typeface="Constantia"/>
              </a:defRPr>
            </a:pPr>
            <a:r>
              <a:t>Benefits</a:t>
            </a:r>
            <a:endParaRPr sz="1100"/>
          </a:p>
          <a:p>
            <a:pPr>
              <a:lnSpc>
                <a:spcPct val="80000"/>
              </a:lnSpc>
              <a:spcBef>
                <a:spcPts val="306"/>
              </a:spcBef>
              <a:buSzPct val="100000"/>
              <a:buFont typeface="Arial"/>
              <a:buChar char="•"/>
              <a:defRPr sz="1000">
                <a:latin typeface="Constantia"/>
                <a:ea typeface="Constantia"/>
                <a:cs typeface="Constantia"/>
                <a:sym typeface="Constantia"/>
              </a:defRPr>
            </a:pPr>
            <a:r>
              <a:t>Students enrolled in an EOF program receive financial assistance through semester grants ranging from $299 to $1,024.  </a:t>
            </a:r>
            <a:r>
              <a:rPr>
                <a:latin typeface="+mn-lt"/>
                <a:ea typeface="+mn-ea"/>
                <a:cs typeface="+mn-cs"/>
                <a:sym typeface="Arial"/>
              </a:rPr>
              <a:t>Family must have a documented history of financial and economic disadvantage -  Some schools require that you are a first generation college student.</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000">
                <a:latin typeface="Constantia"/>
                <a:ea typeface="Constantia"/>
                <a:cs typeface="Constantia"/>
                <a:sym typeface="Constantia"/>
              </a:defRPr>
            </a:pPr>
            <a:r>
              <a:t>The amount of the grant varies depending upon financial need, cost of attendance and available funding.</a:t>
            </a:r>
            <a:br/>
            <a:r>
              <a:t>Awards are renewable annually based on continued eligibility.</a:t>
            </a:r>
            <a:endParaRPr sz="1100"/>
          </a:p>
          <a:p>
            <a:pPr>
              <a:lnSpc>
                <a:spcPct val="80000"/>
              </a:lnSpc>
              <a:spcBef>
                <a:spcPts val="306"/>
              </a:spcBef>
              <a:defRPr sz="1100">
                <a:latin typeface="Constantia"/>
                <a:ea typeface="Constantia"/>
                <a:cs typeface="Constantia"/>
                <a:sym typeface="Constantia"/>
              </a:defRPr>
            </a:pPr>
            <a:endParaRPr sz="1100"/>
          </a:p>
          <a:p>
            <a:pPr>
              <a:lnSpc>
                <a:spcPct val="80000"/>
              </a:lnSpc>
              <a:spcBef>
                <a:spcPts val="306"/>
              </a:spcBef>
              <a:defRPr sz="1100" b="1"/>
            </a:pPr>
            <a:r>
              <a:t>Tuition Equity Law: DACA &amp; Undocumented students </a:t>
            </a:r>
            <a:r>
              <a:rPr b="0"/>
              <a:t>- Complete the NJ Alternative Application if you are </a:t>
            </a:r>
            <a:r>
              <a:rPr u="sng"/>
              <a:t>not</a:t>
            </a:r>
            <a:r>
              <a:rPr b="0"/>
              <a:t> a United States citizen or eligible noncitizen and meet all of the following criteria;</a:t>
            </a:r>
          </a:p>
          <a:p>
            <a:pPr marL="170607" indent="-170607">
              <a:lnSpc>
                <a:spcPct val="80000"/>
              </a:lnSpc>
              <a:spcBef>
                <a:spcPts val="306"/>
              </a:spcBef>
              <a:buSzPct val="100000"/>
              <a:buFont typeface="Arial"/>
              <a:buChar char="•"/>
              <a:defRPr sz="1100"/>
            </a:pPr>
            <a:r>
              <a:t>Attended a New Jersey high school for at least three (3) years </a:t>
            </a:r>
          </a:p>
          <a:p>
            <a:pPr marL="170607" indent="-170607">
              <a:lnSpc>
                <a:spcPct val="80000"/>
              </a:lnSpc>
              <a:spcBef>
                <a:spcPts val="306"/>
              </a:spcBef>
              <a:buSzPct val="100000"/>
              <a:buFont typeface="Arial"/>
              <a:buChar char="•"/>
              <a:defRPr sz="1100"/>
            </a:pPr>
            <a:r>
              <a:t>Graduated from a New Jersey high school </a:t>
            </a:r>
            <a:r>
              <a:rPr b="1"/>
              <a:t>or</a:t>
            </a:r>
            <a:r>
              <a:t> received the equivalent of a high school diploma in New Jersey </a:t>
            </a:r>
          </a:p>
          <a:p>
            <a:pPr marL="170607" indent="-170607">
              <a:lnSpc>
                <a:spcPct val="80000"/>
              </a:lnSpc>
              <a:spcBef>
                <a:spcPts val="306"/>
              </a:spcBef>
              <a:buSzPct val="100000"/>
              <a:buFont typeface="Arial"/>
              <a:buChar char="•"/>
              <a:defRPr sz="1100"/>
            </a:pPr>
            <a:r>
              <a:t>Registered for Selective Service (male students only) </a:t>
            </a:r>
          </a:p>
          <a:p>
            <a:pPr marL="170607" indent="-170607">
              <a:lnSpc>
                <a:spcPct val="80000"/>
              </a:lnSpc>
              <a:spcBef>
                <a:spcPts val="306"/>
              </a:spcBef>
              <a:buSzPct val="100000"/>
              <a:buFont typeface="Arial"/>
              <a:buChar char="•"/>
              <a:defRPr sz="1100"/>
            </a:pPr>
            <a:r>
              <a:t>Are able to file an affidavit stating that you will file an application to legalize your immigration status </a:t>
            </a:r>
            <a:r>
              <a:rPr b="1"/>
              <a:t>or</a:t>
            </a:r>
            <a:r>
              <a:t> will file an application as soon you are eligible to do so</a:t>
            </a:r>
          </a:p>
          <a:p>
            <a:pPr>
              <a:lnSpc>
                <a:spcPct val="80000"/>
              </a:lnSpc>
              <a:spcBef>
                <a:spcPts val="306"/>
              </a:spcBef>
              <a:defRPr sz="1100"/>
            </a:pPr>
            <a:r>
              <a:t/>
            </a:r>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lnSpc>
                <a:spcPct val="90000"/>
              </a:lnSpc>
              <a:spcBef>
                <a:spcPts val="306"/>
              </a:spcBef>
              <a:defRPr sz="1000" b="1" u="sng">
                <a:latin typeface="Constantia"/>
                <a:ea typeface="Constantia"/>
                <a:cs typeface="Constantia"/>
                <a:sym typeface="Constantia"/>
              </a:defRPr>
            </a:pPr>
            <a:r>
              <a:t>EOF (</a:t>
            </a:r>
            <a:r>
              <a:rPr b="0" u="none"/>
              <a:t>excellent program for financially and economically disadvantaged students)</a:t>
            </a:r>
            <a:endParaRPr sz="1100"/>
          </a:p>
          <a:p>
            <a:pPr>
              <a:lnSpc>
                <a:spcPct val="90000"/>
              </a:lnSpc>
              <a:spcBef>
                <a:spcPts val="306"/>
              </a:spcBef>
              <a:defRPr sz="1000">
                <a:latin typeface="Constantia"/>
                <a:ea typeface="Constantia"/>
                <a:cs typeface="Constantia"/>
                <a:sym typeface="Constantia"/>
              </a:defRPr>
            </a:pPr>
            <a:r>
              <a:t>EOF supports a wide array of campus-based outreach and support services to help program participants succeed and graduate</a:t>
            </a:r>
            <a:endParaRPr sz="1100"/>
          </a:p>
          <a:p>
            <a:pPr>
              <a:lnSpc>
                <a:spcPct val="90000"/>
              </a:lnSpc>
              <a:spcBef>
                <a:spcPts val="306"/>
              </a:spcBef>
              <a:defRPr sz="1100">
                <a:latin typeface="Constantia"/>
                <a:ea typeface="Constantia"/>
                <a:cs typeface="Constantia"/>
                <a:sym typeface="Constantia"/>
              </a:defRPr>
            </a:pPr>
            <a:endParaRPr sz="1100"/>
          </a:p>
          <a:p>
            <a:pPr>
              <a:lnSpc>
                <a:spcPct val="90000"/>
              </a:lnSpc>
              <a:spcBef>
                <a:spcPts val="306"/>
              </a:spcBef>
              <a:defRPr sz="1000">
                <a:latin typeface="Constantia"/>
                <a:ea typeface="Constantia"/>
                <a:cs typeface="Constantia"/>
                <a:sym typeface="Constantia"/>
              </a:defRPr>
            </a:pPr>
            <a:r>
              <a:t>Must graduate from a traditional public, public charter, county vo-tech or nonpublic school and reside in any of the following townships</a:t>
            </a:r>
            <a:endParaRPr sz="1100"/>
          </a:p>
          <a:p>
            <a:pPr>
              <a:lnSpc>
                <a:spcPct val="90000"/>
              </a:lnSpc>
              <a:spcBef>
                <a:spcPts val="306"/>
              </a:spcBef>
              <a:defRPr sz="1000">
                <a:latin typeface="Constantia"/>
                <a:ea typeface="Constantia"/>
                <a:cs typeface="Constantia"/>
                <a:sym typeface="Constantia"/>
              </a:defRPr>
            </a:pPr>
            <a:r>
              <a:t>GUS - $1,000 annual award – top 5% of HS graduating class</a:t>
            </a:r>
            <a:endParaRPr sz="1100"/>
          </a:p>
          <a:p>
            <a:pPr indent="-271224">
              <a:lnSpc>
                <a:spcPct val="90000"/>
              </a:lnSpc>
              <a:spcBef>
                <a:spcPts val="306"/>
              </a:spcBef>
              <a:buSzPct val="100000"/>
              <a:buFont typeface="Arial"/>
              <a:buChar char="•"/>
              <a:defRPr sz="1000"/>
            </a:pPr>
            <a:r>
              <a:t>Asbury Park City</a:t>
            </a:r>
            <a:endParaRPr sz="1100"/>
          </a:p>
          <a:p>
            <a:pPr indent="-271224">
              <a:lnSpc>
                <a:spcPct val="90000"/>
              </a:lnSpc>
              <a:spcBef>
                <a:spcPts val="306"/>
              </a:spcBef>
              <a:buSzPct val="100000"/>
              <a:buFont typeface="Arial"/>
              <a:buChar char="•"/>
              <a:defRPr sz="1000"/>
            </a:pPr>
            <a:r>
              <a:t>Camden City</a:t>
            </a:r>
            <a:endParaRPr sz="1100"/>
          </a:p>
          <a:p>
            <a:pPr indent="-271224">
              <a:lnSpc>
                <a:spcPct val="90000"/>
              </a:lnSpc>
              <a:spcBef>
                <a:spcPts val="306"/>
              </a:spcBef>
              <a:buSzPct val="100000"/>
              <a:buFont typeface="Arial"/>
              <a:buChar char="•"/>
              <a:defRPr sz="1000"/>
            </a:pPr>
            <a:r>
              <a:t>East Orange City</a:t>
            </a:r>
            <a:endParaRPr sz="1100"/>
          </a:p>
          <a:p>
            <a:pPr indent="-271224">
              <a:lnSpc>
                <a:spcPct val="90000"/>
              </a:lnSpc>
              <a:spcBef>
                <a:spcPts val="306"/>
              </a:spcBef>
              <a:buSzPct val="100000"/>
              <a:buFont typeface="Arial"/>
              <a:buChar char="•"/>
              <a:defRPr sz="1000"/>
            </a:pPr>
            <a:r>
              <a:t>Irvington Township</a:t>
            </a:r>
            <a:endParaRPr sz="1100"/>
          </a:p>
          <a:p>
            <a:pPr indent="-271224">
              <a:lnSpc>
                <a:spcPct val="90000"/>
              </a:lnSpc>
              <a:spcBef>
                <a:spcPts val="306"/>
              </a:spcBef>
              <a:buSzPct val="100000"/>
              <a:buFont typeface="Arial"/>
              <a:buChar char="•"/>
              <a:defRPr sz="1000"/>
            </a:pPr>
            <a:r>
              <a:t>Jersey City</a:t>
            </a:r>
            <a:endParaRPr sz="1100"/>
          </a:p>
          <a:p>
            <a:pPr indent="-271224">
              <a:lnSpc>
                <a:spcPct val="90000"/>
              </a:lnSpc>
              <a:spcBef>
                <a:spcPts val="306"/>
              </a:spcBef>
              <a:buSzPct val="100000"/>
              <a:buFont typeface="Arial"/>
              <a:buChar char="•"/>
              <a:defRPr sz="1000"/>
            </a:pPr>
            <a:r>
              <a:t>Lakewood Township</a:t>
            </a:r>
            <a:endParaRPr sz="1100"/>
          </a:p>
          <a:p>
            <a:pPr indent="-271224">
              <a:lnSpc>
                <a:spcPct val="90000"/>
              </a:lnSpc>
              <a:spcBef>
                <a:spcPts val="306"/>
              </a:spcBef>
              <a:buSzPct val="100000"/>
              <a:buFont typeface="Arial"/>
              <a:buChar char="•"/>
              <a:defRPr sz="1000"/>
            </a:pPr>
            <a:r>
              <a:t>Millville City</a:t>
            </a:r>
            <a:endParaRPr sz="1100"/>
          </a:p>
          <a:p>
            <a:pPr indent="-271224">
              <a:lnSpc>
                <a:spcPct val="90000"/>
              </a:lnSpc>
              <a:spcBef>
                <a:spcPts val="306"/>
              </a:spcBef>
              <a:buSzPct val="100000"/>
              <a:buFont typeface="Arial"/>
              <a:buChar char="•"/>
              <a:defRPr sz="1000"/>
            </a:pPr>
            <a:r>
              <a:t>Newark City</a:t>
            </a:r>
            <a:endParaRPr sz="1100"/>
          </a:p>
          <a:p>
            <a:pPr indent="-271224">
              <a:lnSpc>
                <a:spcPct val="90000"/>
              </a:lnSpc>
              <a:spcBef>
                <a:spcPts val="306"/>
              </a:spcBef>
              <a:buSzPct val="100000"/>
              <a:buFont typeface="Arial"/>
              <a:buChar char="•"/>
              <a:defRPr sz="1000"/>
            </a:pPr>
            <a:r>
              <a:t>New Brunswick City</a:t>
            </a:r>
            <a:endParaRPr sz="1100"/>
          </a:p>
          <a:p>
            <a:pPr indent="-271224">
              <a:lnSpc>
                <a:spcPct val="90000"/>
              </a:lnSpc>
              <a:spcBef>
                <a:spcPts val="306"/>
              </a:spcBef>
              <a:buSzPct val="100000"/>
              <a:buFont typeface="Arial"/>
              <a:buChar char="•"/>
              <a:defRPr sz="1000"/>
            </a:pPr>
            <a:r>
              <a:t>Paterson City</a:t>
            </a:r>
            <a:endParaRPr sz="1100"/>
          </a:p>
          <a:p>
            <a:pPr indent="-271224">
              <a:lnSpc>
                <a:spcPct val="90000"/>
              </a:lnSpc>
              <a:spcBef>
                <a:spcPts val="306"/>
              </a:spcBef>
              <a:buSzPct val="100000"/>
              <a:buFont typeface="Arial"/>
              <a:buChar char="•"/>
              <a:defRPr sz="1000"/>
            </a:pPr>
            <a:r>
              <a:t>Plainfield City</a:t>
            </a:r>
            <a:endParaRPr sz="1100"/>
          </a:p>
          <a:p>
            <a:pPr indent="-271224">
              <a:lnSpc>
                <a:spcPct val="90000"/>
              </a:lnSpc>
              <a:spcBef>
                <a:spcPts val="306"/>
              </a:spcBef>
              <a:buSzPct val="100000"/>
              <a:buFont typeface="Arial"/>
              <a:buChar char="•"/>
              <a:defRPr sz="1000"/>
            </a:pPr>
            <a:r>
              <a:t>Roselle Borough</a:t>
            </a:r>
            <a:endParaRPr sz="1100"/>
          </a:p>
          <a:p>
            <a:pPr indent="-271224">
              <a:lnSpc>
                <a:spcPct val="90000"/>
              </a:lnSpc>
              <a:spcBef>
                <a:spcPts val="306"/>
              </a:spcBef>
              <a:buSzPct val="100000"/>
              <a:buFont typeface="Arial"/>
              <a:buChar char="•"/>
              <a:defRPr sz="1000"/>
            </a:pPr>
            <a:r>
              <a:t>Trenton City</a:t>
            </a:r>
            <a:endParaRPr sz="1100"/>
          </a:p>
          <a:p>
            <a:pPr indent="-271224">
              <a:lnSpc>
                <a:spcPct val="90000"/>
              </a:lnSpc>
              <a:spcBef>
                <a:spcPts val="306"/>
              </a:spcBef>
              <a:buSzPct val="100000"/>
              <a:buFont typeface="Arial"/>
              <a:buChar char="•"/>
              <a:defRPr sz="1000"/>
            </a:pPr>
            <a:r>
              <a:t>Vineland City</a:t>
            </a:r>
            <a:endParaRPr sz="1100">
              <a:latin typeface="Constantia"/>
              <a:ea typeface="Constantia"/>
              <a:cs typeface="Constantia"/>
              <a:sym typeface="Constant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96000"/>
              </a:lnSpc>
              <a:spcBef>
                <a:spcPts val="0"/>
              </a:spcBef>
              <a:defRPr sz="700"/>
            </a:pPr>
            <a:r>
              <a:t>Governor Christie signed Public Law 2012, Chapter 8 (PL 2012, c.8) into law on May 2, 2012 amending the NJ STARS and NJ STARS II Programs to make them more sustainable.</a:t>
            </a:r>
            <a:endParaRPr sz="300"/>
          </a:p>
          <a:p>
            <a:pPr lvl="1" indent="466618">
              <a:lnSpc>
                <a:spcPct val="96000"/>
              </a:lnSpc>
              <a:spcBef>
                <a:spcPts val="0"/>
              </a:spcBef>
              <a:defRPr sz="600"/>
            </a:pPr>
            <a:r>
              <a:t>Limits the amount of the NJ STARS scholarship to tuition only.  Budgetary footnote language has limited NJ STARS awards to tuition only since fall 2010 for new program participants.</a:t>
            </a:r>
            <a:endParaRPr sz="300"/>
          </a:p>
          <a:p>
            <a:pPr lvl="1" indent="466618">
              <a:lnSpc>
                <a:spcPct val="96000"/>
              </a:lnSpc>
              <a:spcBef>
                <a:spcPts val="0"/>
              </a:spcBef>
              <a:defRPr sz="600"/>
            </a:pPr>
            <a:r>
              <a:t>Eligibility requirements are unchanged.</a:t>
            </a:r>
            <a:endParaRPr sz="300"/>
          </a:p>
          <a:p>
            <a:pPr lvl="2" indent="933237">
              <a:lnSpc>
                <a:spcPct val="96000"/>
              </a:lnSpc>
              <a:spcBef>
                <a:spcPts val="0"/>
              </a:spcBef>
              <a:defRPr sz="500"/>
            </a:pPr>
            <a:r>
              <a:t>Must graduate in the top 15.0% of their high school graduating class.</a:t>
            </a:r>
            <a:endParaRPr sz="300"/>
          </a:p>
          <a:p>
            <a:pPr lvl="2" indent="933237">
              <a:lnSpc>
                <a:spcPct val="96000"/>
              </a:lnSpc>
              <a:spcBef>
                <a:spcPts val="0"/>
              </a:spcBef>
              <a:defRPr sz="500"/>
            </a:pPr>
            <a:r>
              <a:t>NJ STARS-eligible students must file a FAFSA and complete the State grant record within established State deadlines.</a:t>
            </a:r>
            <a:endParaRPr sz="300"/>
          </a:p>
          <a:p>
            <a:pPr lvl="2" indent="933237">
              <a:lnSpc>
                <a:spcPct val="96000"/>
              </a:lnSpc>
              <a:spcBef>
                <a:spcPts val="0"/>
              </a:spcBef>
              <a:defRPr sz="500"/>
            </a:pPr>
            <a:r>
              <a:t>Students may be eligible to receive NJ STARS awards for up to five semesters.  Funds are not available to cover summer payments. </a:t>
            </a:r>
            <a:endParaRPr sz="300"/>
          </a:p>
          <a:p>
            <a:pPr lvl="2" indent="933237">
              <a:lnSpc>
                <a:spcPct val="96000"/>
              </a:lnSpc>
              <a:spcBef>
                <a:spcPts val="0"/>
              </a:spcBef>
              <a:defRPr sz="500"/>
            </a:pPr>
            <a:r>
              <a:t>NJ STARS-eligible high school graduates may receive awards based on </a:t>
            </a:r>
            <a:r>
              <a:rPr b="1"/>
              <a:t>tuition only</a:t>
            </a:r>
            <a:r>
              <a:t>, after deducting any other federal  and/or State grants and scholarships.</a:t>
            </a:r>
            <a:endParaRPr sz="300"/>
          </a:p>
          <a:p>
            <a:pPr lvl="2" indent="933237">
              <a:lnSpc>
                <a:spcPct val="96000"/>
              </a:lnSpc>
              <a:spcBef>
                <a:spcPts val="0"/>
              </a:spcBef>
              <a:defRPr sz="1700"/>
            </a:pPr>
            <a:endParaRPr sz="300"/>
          </a:p>
          <a:p>
            <a:pPr>
              <a:lnSpc>
                <a:spcPct val="80000"/>
              </a:lnSpc>
              <a:spcBef>
                <a:spcPts val="204"/>
              </a:spcBef>
              <a:defRPr sz="700"/>
            </a:pPr>
            <a:r>
              <a:t>Students must attain a minimum cumulative grade point average (GPA) of 3.0 or higher at the start of the third semester of county college enrollment to remain eligible for NJ STARS.  Summer courses are included in determining the cumulative GPA.</a:t>
            </a:r>
            <a:br/>
            <a:endParaRPr sz="2300"/>
          </a:p>
          <a:p>
            <a:pPr>
              <a:lnSpc>
                <a:spcPct val="80000"/>
              </a:lnSpc>
              <a:spcBef>
                <a:spcPts val="204"/>
              </a:spcBef>
              <a:defRPr sz="700"/>
            </a:pPr>
            <a:r>
              <a:t> Students must maintain continuous full-time enrollment unless on a medical leave that is approved by the county college prior to the completion of the semester for which the leave is being granted.</a:t>
            </a:r>
            <a:endParaRPr sz="300"/>
          </a:p>
          <a:p>
            <a:pPr>
              <a:lnSpc>
                <a:spcPct val="80000"/>
              </a:lnSpc>
              <a:spcBef>
                <a:spcPts val="102"/>
              </a:spcBef>
              <a:defRPr sz="2300"/>
            </a:pPr>
            <a:endParaRPr sz="300"/>
          </a:p>
          <a:p>
            <a:pPr>
              <a:lnSpc>
                <a:spcPct val="80000"/>
              </a:lnSpc>
              <a:spcBef>
                <a:spcPts val="102"/>
              </a:spcBef>
              <a:defRPr sz="2700"/>
            </a:pPr>
            <a:endParaRPr sz="300"/>
          </a:p>
          <a:p>
            <a:pPr>
              <a:lnSpc>
                <a:spcPct val="80000"/>
              </a:lnSpc>
              <a:spcBef>
                <a:spcPts val="204"/>
              </a:spcBef>
              <a:defRPr sz="800"/>
            </a:pPr>
            <a:r>
              <a:t>NJSTARS II</a:t>
            </a:r>
            <a:endParaRPr sz="300"/>
          </a:p>
          <a:p>
            <a:pPr>
              <a:lnSpc>
                <a:spcPct val="80000"/>
              </a:lnSpc>
              <a:spcBef>
                <a:spcPts val="204"/>
              </a:spcBef>
              <a:defRPr sz="800"/>
            </a:pPr>
            <a:r>
              <a:t>Eligibility Requirements as follows:</a:t>
            </a:r>
            <a:endParaRPr sz="300"/>
          </a:p>
          <a:p>
            <a:pPr lvl="1" indent="466618">
              <a:lnSpc>
                <a:spcPct val="80000"/>
              </a:lnSpc>
              <a:spcBef>
                <a:spcPts val="204"/>
              </a:spcBef>
              <a:defRPr sz="600"/>
            </a:pPr>
            <a:r>
              <a:t>Earn an associate degree from their home New Jersey county college as an NJ STARS recipient.  Must graduate with a cumulative GPA of 3.25 or higher.</a:t>
            </a:r>
            <a:endParaRPr sz="300"/>
          </a:p>
          <a:p>
            <a:pPr lvl="1" indent="466618">
              <a:lnSpc>
                <a:spcPct val="80000"/>
              </a:lnSpc>
              <a:spcBef>
                <a:spcPts val="204"/>
              </a:spcBef>
              <a:defRPr sz="600"/>
            </a:pPr>
            <a:r>
              <a:t>Family income (taxable and untaxed income) must be less than $250,000 as derived by the FAFSA</a:t>
            </a:r>
            <a:endParaRPr sz="300"/>
          </a:p>
          <a:p>
            <a:pPr lvl="1" indent="466618">
              <a:lnSpc>
                <a:spcPct val="80000"/>
              </a:lnSpc>
              <a:spcBef>
                <a:spcPts val="204"/>
              </a:spcBef>
              <a:defRPr sz="600"/>
            </a:pPr>
            <a:r>
              <a:t>Meet all other program eligibility requirements, including admission into a baccalaureate program at a New Jersey four-year public  or private college or university that participates in the TAG program</a:t>
            </a:r>
            <a:endParaRPr sz="300"/>
          </a:p>
          <a:p>
            <a:pPr lvl="1" indent="466618">
              <a:lnSpc>
                <a:spcPct val="80000"/>
              </a:lnSpc>
              <a:spcBef>
                <a:spcPts val="204"/>
              </a:spcBef>
              <a:defRPr sz="600"/>
            </a:pPr>
            <a:r>
              <a:t>Complete a FAFSA and the State grant record within established State deadlines</a:t>
            </a:r>
            <a:endParaRPr sz="300"/>
          </a:p>
          <a:p>
            <a:pPr>
              <a:lnSpc>
                <a:spcPct val="80000"/>
              </a:lnSpc>
              <a:spcBef>
                <a:spcPts val="102"/>
              </a:spcBef>
              <a:defRPr sz="2300"/>
            </a:pPr>
            <a:endParaRPr sz="300"/>
          </a:p>
          <a:p>
            <a:pPr>
              <a:lnSpc>
                <a:spcPct val="80000"/>
              </a:lnSpc>
              <a:spcBef>
                <a:spcPts val="204"/>
              </a:spcBef>
              <a:defRPr sz="700"/>
            </a:pPr>
            <a:r>
              <a:t>NJ STARS II benefits for non-renewal students were changed by Bill PL 2012, c.8</a:t>
            </a:r>
            <a:endParaRPr sz="300"/>
          </a:p>
          <a:p>
            <a:pPr lvl="1" indent="466618">
              <a:lnSpc>
                <a:spcPct val="80000"/>
              </a:lnSpc>
              <a:spcBef>
                <a:spcPts val="204"/>
              </a:spcBef>
              <a:defRPr sz="600"/>
            </a:pPr>
            <a:r>
              <a:t>Non-renewal NJ STARS II students may receive up to </a:t>
            </a:r>
            <a:r>
              <a:rPr>
                <a:solidFill>
                  <a:srgbClr val="FF0000"/>
                </a:solidFill>
              </a:rPr>
              <a:t>$1,250 </a:t>
            </a:r>
            <a:r>
              <a:t>per semester, paid completely by the State, after all other sources of federal and State grants and scholarships are applied to tuition charges.</a:t>
            </a:r>
            <a:endParaRPr sz="300"/>
          </a:p>
          <a:p>
            <a:pPr lvl="1" indent="466618">
              <a:lnSpc>
                <a:spcPct val="80000"/>
              </a:lnSpc>
              <a:spcBef>
                <a:spcPts val="204"/>
              </a:spcBef>
              <a:defRPr sz="600"/>
            </a:pPr>
            <a:r>
              <a:t>Open to all four-year TAG-participating institutions-public or private</a:t>
            </a:r>
            <a:endParaRPr sz="300"/>
          </a:p>
          <a:p>
            <a:pPr>
              <a:lnSpc>
                <a:spcPct val="80000"/>
              </a:lnSpc>
              <a:spcBef>
                <a:spcPts val="204"/>
              </a:spcBef>
              <a:defRPr sz="700"/>
            </a:pPr>
            <a:r>
              <a:rPr sz="300"/>
              <a:t/>
            </a:r>
            <a:br>
              <a:rPr sz="300"/>
            </a:br>
            <a:endParaRPr sz="2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marL="1194251" lvl="2" indent="-284345">
              <a:lnSpc>
                <a:spcPct val="120000"/>
              </a:lnSpc>
              <a:spcBef>
                <a:spcPts val="0"/>
              </a:spcBef>
              <a:buSzPct val="100000"/>
              <a:buFont typeface="Arial"/>
              <a:buChar char="•"/>
              <a:defRPr sz="1700"/>
            </a:pPr>
            <a:r>
              <a:rPr dirty="0"/>
              <a:t>Complete an NJ – GIVS application at njgrants.org</a:t>
            </a:r>
          </a:p>
          <a:p>
            <a:pPr marL="1194251" lvl="2" indent="-284345">
              <a:lnSpc>
                <a:spcPct val="120000"/>
              </a:lnSpc>
              <a:spcBef>
                <a:spcPts val="0"/>
              </a:spcBef>
              <a:buSzPct val="100000"/>
              <a:buFont typeface="Arial"/>
              <a:buChar char="•"/>
              <a:defRPr sz="1700"/>
            </a:pPr>
            <a:r>
              <a:rPr dirty="0"/>
              <a:t>Eligible certificate or degree program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6172200"/>
            <a:ext cx="2133600" cy="368301"/>
          </a:xfrm>
          <a:prstGeom prst="rect">
            <a:avLst/>
          </a:prstGeom>
        </p:spPr>
        <p:txBody>
          <a:bodyPr/>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0" name="Picture 6" descr="Picture 6"/>
          <p:cNvPicPr>
            <a:picLocks noChangeAspect="1"/>
          </p:cNvPicPr>
          <p:nvPr/>
        </p:nvPicPr>
        <p:blipFill>
          <a:blip r:embed="rId2">
            <a:extLst/>
          </a:blip>
          <a:stretch>
            <a:fillRect/>
          </a:stretch>
        </p:blipFill>
        <p:spPr>
          <a:xfrm>
            <a:off x="1" y="5718561"/>
            <a:ext cx="9143997" cy="1139439"/>
          </a:xfrm>
          <a:prstGeom prst="rect">
            <a:avLst/>
          </a:prstGeom>
          <a:ln w="12700">
            <a:miter lim="400000"/>
          </a:ln>
        </p:spPr>
      </p:pic>
      <p:sp>
        <p:nvSpPr>
          <p:cNvPr id="31" name="Title Text"/>
          <p:cNvSpPr txBox="1">
            <a:spLocks noGrp="1"/>
          </p:cNvSpPr>
          <p:nvPr>
            <p:ph type="title"/>
          </p:nvPr>
        </p:nvSpPr>
        <p:spPr>
          <a:xfrm>
            <a:off x="722312" y="4406900"/>
            <a:ext cx="7772401" cy="1362075"/>
          </a:xfrm>
          <a:prstGeom prst="rect">
            <a:avLst/>
          </a:prstGeom>
        </p:spPr>
        <p:txBody>
          <a:bodyPr anchor="t"/>
          <a:lstStyle>
            <a:lvl1pPr algn="l">
              <a:defRPr cap="all">
                <a:solidFill>
                  <a:srgbClr val="000000"/>
                </a:solidFill>
              </a:defRPr>
            </a:lvl1pPr>
          </a:lstStyle>
          <a:p>
            <a:r>
              <a:t>Title Text</a:t>
            </a:r>
          </a:p>
        </p:txBody>
      </p:sp>
      <p:sp>
        <p:nvSpPr>
          <p:cNvPr id="32"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0" name="Picture 7" descr="Picture 7"/>
          <p:cNvPicPr>
            <a:picLocks noChangeAspect="1"/>
          </p:cNvPicPr>
          <p:nvPr/>
        </p:nvPicPr>
        <p:blipFill>
          <a:blip r:embed="rId2">
            <a:extLst/>
          </a:blip>
          <a:stretch>
            <a:fillRect/>
          </a:stretch>
        </p:blipFill>
        <p:spPr>
          <a:xfrm>
            <a:off x="1" y="5718561"/>
            <a:ext cx="9143997" cy="1139439"/>
          </a:xfrm>
          <a:prstGeom prst="rect">
            <a:avLst/>
          </a:prstGeom>
          <a:ln w="12700">
            <a:miter lim="400000"/>
          </a:ln>
        </p:spPr>
      </p:pic>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413144" y="6406785"/>
            <a:ext cx="273657" cy="264255"/>
          </a:xfrm>
          <a:prstGeom prst="rect">
            <a:avLst/>
          </a:prstGeom>
        </p:spPr>
        <p:txBody>
          <a:bodyPr/>
          <a:lstStyle>
            <a:lvl1pPr algn="r">
              <a:defRPr sz="1200">
                <a:solidFill>
                  <a:srgbClr val="888888"/>
                </a:solidFill>
              </a:defRPr>
            </a:lvl1pPr>
          </a:lstStyle>
          <a:p>
            <a:fld id="{86CB4B4D-7CA3-9044-876B-883B54F8677D}" type="slidenum">
              <a:t>‹#›</a:t>
            </a:fld>
            <a:endParaRPr/>
          </a:p>
        </p:txBody>
      </p:sp>
      <p:sp>
        <p:nvSpPr>
          <p:cNvPr id="44" name="Slide Number Placeholder 5"/>
          <p:cNvSpPr txBox="1"/>
          <p:nvPr/>
        </p:nvSpPr>
        <p:spPr>
          <a:xfrm>
            <a:off x="167477" y="6591051"/>
            <a:ext cx="319014" cy="202417"/>
          </a:xfrm>
          <a:prstGeom prst="rect">
            <a:avLst/>
          </a:prstGeom>
          <a:ln w="12700">
            <a:miter lim="400000"/>
          </a:ln>
        </p:spPr>
        <p:txBody>
          <a:bodyPr lIns="45719" rIns="45719" anchor="ctr">
            <a:spAutoFit/>
          </a:bodyPr>
          <a:lstStyle/>
          <a:p>
            <a:pPr>
              <a:defRPr sz="800">
                <a:solidFill>
                  <a:srgbClr val="2A6CAA"/>
                </a:solidFil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51" name="Picture 9" descr="Picture 9"/>
          <p:cNvPicPr>
            <a:picLocks noChangeAspect="1"/>
          </p:cNvPicPr>
          <p:nvPr/>
        </p:nvPicPr>
        <p:blipFill>
          <a:blip r:embed="rId2">
            <a:extLst/>
          </a:blip>
          <a:stretch>
            <a:fillRect/>
          </a:stretch>
        </p:blipFill>
        <p:spPr>
          <a:xfrm>
            <a:off x="1" y="5718561"/>
            <a:ext cx="9143997" cy="1139439"/>
          </a:xfrm>
          <a:prstGeom prst="rect">
            <a:avLst/>
          </a:prstGeom>
          <a:ln w="12700">
            <a:miter lim="400000"/>
          </a:ln>
        </p:spPr>
      </p:pic>
      <p:sp>
        <p:nvSpPr>
          <p:cNvPr id="52" name="Title Text"/>
          <p:cNvSpPr txBox="1">
            <a:spLocks noGrp="1"/>
          </p:cNvSpPr>
          <p:nvPr>
            <p:ph type="title"/>
          </p:nvPr>
        </p:nvSpPr>
        <p:spPr>
          <a:prstGeom prst="rect">
            <a:avLst/>
          </a:prstGeom>
        </p:spPr>
        <p:txBody>
          <a:bodyPr/>
          <a:lstStyle/>
          <a:p>
            <a:r>
              <a:t>Title Text</a:t>
            </a:r>
          </a:p>
        </p:txBody>
      </p:sp>
      <p:sp>
        <p:nvSpPr>
          <p:cNvPr id="53"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3" name="Shape 63"/>
          <p:cNvSpPr/>
          <p:nvPr/>
        </p:nvSpPr>
        <p:spPr>
          <a:xfrm>
            <a:off x="6790841" y="137050"/>
            <a:ext cx="841148" cy="2792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3">
              <a:satOff val="-28213"/>
              <a:lumOff val="19034"/>
            </a:schemeClr>
          </a:solidFill>
          <a:ln w="12700">
            <a:miter lim="400000"/>
          </a:ln>
        </p:spPr>
        <p:txBody>
          <a:bodyPr lIns="45719" rIns="45719" anchor="ctr"/>
          <a:lstStyle/>
          <a:p>
            <a:pPr>
              <a:defRPr sz="1800">
                <a:latin typeface="Arvo"/>
                <a:ea typeface="Arvo"/>
                <a:cs typeface="Arvo"/>
                <a:sym typeface="Arvo"/>
              </a:defRPr>
            </a:pPr>
            <a:endParaRPr/>
          </a:p>
        </p:txBody>
      </p:sp>
      <p:sp>
        <p:nvSpPr>
          <p:cNvPr id="64" name="Shape 65"/>
          <p:cNvSpPr/>
          <p:nvPr/>
        </p:nvSpPr>
        <p:spPr>
          <a:xfrm rot="10800000" flipH="1">
            <a:off x="-1714" y="-1713"/>
            <a:ext cx="5864039" cy="1432176"/>
          </a:xfrm>
          <a:prstGeom prst="rect">
            <a:avLst/>
          </a:prstGeom>
          <a:solidFill>
            <a:schemeClr val="accent1"/>
          </a:solidFill>
          <a:ln w="12700">
            <a:miter lim="400000"/>
          </a:ln>
        </p:spPr>
        <p:txBody>
          <a:bodyPr lIns="45719" rIns="45719" anchor="ctr"/>
          <a:lstStyle/>
          <a:p>
            <a:pPr>
              <a:defRPr sz="1800">
                <a:latin typeface="Arvo"/>
                <a:ea typeface="Arvo"/>
                <a:cs typeface="Arvo"/>
                <a:sym typeface="Arvo"/>
              </a:defRPr>
            </a:pPr>
            <a:endParaRPr/>
          </a:p>
        </p:txBody>
      </p:sp>
      <p:sp>
        <p:nvSpPr>
          <p:cNvPr id="65" name="Shape 66"/>
          <p:cNvSpPr/>
          <p:nvPr/>
        </p:nvSpPr>
        <p:spPr>
          <a:xfrm rot="10800000" flipH="1">
            <a:off x="5858898" y="-1"/>
            <a:ext cx="1432176" cy="1432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a:miter lim="400000"/>
          </a:ln>
        </p:spPr>
        <p:txBody>
          <a:bodyPr lIns="45719" rIns="45719" anchor="ctr"/>
          <a:lstStyle/>
          <a:p>
            <a:pPr>
              <a:defRPr sz="1800">
                <a:latin typeface="Arvo"/>
                <a:ea typeface="Arvo"/>
                <a:cs typeface="Arvo"/>
                <a:sym typeface="Arvo"/>
              </a:defRPr>
            </a:pPr>
            <a:endParaRPr/>
          </a:p>
        </p:txBody>
      </p:sp>
      <p:grpSp>
        <p:nvGrpSpPr>
          <p:cNvPr id="68" name="Shape 67"/>
          <p:cNvGrpSpPr/>
          <p:nvPr/>
        </p:nvGrpSpPr>
        <p:grpSpPr>
          <a:xfrm>
            <a:off x="-5" y="411159"/>
            <a:ext cx="7632115" cy="832817"/>
            <a:chOff x="0" y="0"/>
            <a:chExt cx="7632113" cy="832815"/>
          </a:xfrm>
        </p:grpSpPr>
        <p:sp>
          <p:nvSpPr>
            <p:cNvPr id="66" name="Shape 68"/>
            <p:cNvSpPr/>
            <p:nvPr/>
          </p:nvSpPr>
          <p:spPr>
            <a:xfrm rot="10800000" flipH="1">
              <a:off x="0" y="0"/>
              <a:ext cx="6802774" cy="832816"/>
            </a:xfrm>
            <a:prstGeom prst="rect">
              <a:avLst/>
            </a:prstGeom>
            <a:solidFill>
              <a:schemeClr val="accent2"/>
            </a:solidFill>
            <a:ln w="12700" cap="flat">
              <a:noFill/>
              <a:miter lim="400000"/>
            </a:ln>
            <a:effectLst/>
          </p:spPr>
          <p:txBody>
            <a:bodyPr wrap="square" lIns="45719" tIns="45719" rIns="45719" bIns="45719" numCol="1" anchor="ctr">
              <a:noAutofit/>
            </a:bodyPr>
            <a:lstStyle/>
            <a:p>
              <a:pPr>
                <a:defRPr>
                  <a:latin typeface="Arvo"/>
                  <a:ea typeface="Arvo"/>
                  <a:cs typeface="Arvo"/>
                  <a:sym typeface="Arvo"/>
                </a:defRPr>
              </a:pPr>
              <a:endParaRPr/>
            </a:p>
          </p:txBody>
        </p:sp>
        <p:sp>
          <p:nvSpPr>
            <p:cNvPr id="67" name="Shape 69"/>
            <p:cNvSpPr/>
            <p:nvPr/>
          </p:nvSpPr>
          <p:spPr>
            <a:xfrm rot="10800000" flipH="1">
              <a:off x="6799298" y="0"/>
              <a:ext cx="832816" cy="8328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Arvo"/>
                  <a:ea typeface="Arvo"/>
                  <a:cs typeface="Arvo"/>
                  <a:sym typeface="Arvo"/>
                </a:defRPr>
              </a:pPr>
              <a:endParaRPr/>
            </a:p>
          </p:txBody>
        </p: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5" name="Rectangle 1"/>
          <p:cNvSpPr/>
          <p:nvPr/>
        </p:nvSpPr>
        <p:spPr>
          <a:xfrm>
            <a:off x="3552228" y="5963629"/>
            <a:ext cx="5591772" cy="89611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76" name="Shape 71"/>
          <p:cNvSpPr/>
          <p:nvPr/>
        </p:nvSpPr>
        <p:spPr>
          <a:xfrm rot="10800000">
            <a:off x="651934" y="6597650"/>
            <a:ext cx="524933" cy="175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004" y="0"/>
                </a:lnTo>
                <a:lnTo>
                  <a:pt x="21600" y="21600"/>
                </a:lnTo>
                <a:close/>
              </a:path>
            </a:pathLst>
          </a:custGeom>
          <a:solidFill>
            <a:schemeClr val="accent3">
              <a:satOff val="-28213"/>
              <a:lumOff val="19034"/>
            </a:schemeClr>
          </a:solidFill>
          <a:ln w="12700">
            <a:miter lim="400000"/>
          </a:ln>
        </p:spPr>
        <p:txBody>
          <a:bodyPr lIns="45719" rIns="45719" anchor="ctr"/>
          <a:lstStyle/>
          <a:p>
            <a:pPr>
              <a:defRPr sz="1800"/>
            </a:pPr>
            <a:endParaRPr/>
          </a:p>
        </p:txBody>
      </p:sp>
      <p:grpSp>
        <p:nvGrpSpPr>
          <p:cNvPr id="79" name="Shape 72"/>
          <p:cNvGrpSpPr/>
          <p:nvPr/>
        </p:nvGrpSpPr>
        <p:grpSpPr>
          <a:xfrm>
            <a:off x="864666" y="5963629"/>
            <a:ext cx="2721116" cy="894392"/>
            <a:chOff x="0" y="0"/>
            <a:chExt cx="2721114" cy="894391"/>
          </a:xfrm>
        </p:grpSpPr>
        <p:sp>
          <p:nvSpPr>
            <p:cNvPr id="77" name="Shape 73"/>
            <p:cNvSpPr/>
            <p:nvPr/>
          </p:nvSpPr>
          <p:spPr>
            <a:xfrm flipH="1">
              <a:off x="890980" y="2"/>
              <a:ext cx="1830135" cy="894390"/>
            </a:xfrm>
            <a:prstGeom prst="rect">
              <a:avLst/>
            </a:prstGeom>
            <a:solidFill>
              <a:schemeClr val="accent1"/>
            </a:solidFill>
            <a:ln w="12700" cap="flat">
              <a:noFill/>
              <a:miter lim="400000"/>
            </a:ln>
            <a:effectLst/>
          </p:spPr>
          <p:txBody>
            <a:bodyPr wrap="square" lIns="45719" tIns="45719" rIns="45719" bIns="45719" numCol="1" anchor="ctr">
              <a:noAutofit/>
            </a:bodyPr>
            <a:lstStyle/>
            <a:p>
              <a:endParaRPr/>
            </a:p>
          </p:txBody>
        </p:sp>
        <p:sp>
          <p:nvSpPr>
            <p:cNvPr id="78" name="Shape 74"/>
            <p:cNvSpPr/>
            <p:nvPr/>
          </p:nvSpPr>
          <p:spPr>
            <a:xfrm flipH="1">
              <a:off x="0" y="0"/>
              <a:ext cx="894617" cy="8943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45719" tIns="45719" rIns="45719" bIns="45719" numCol="1" anchor="ctr">
              <a:noAutofit/>
            </a:bodyPr>
            <a:lstStyle/>
            <a:p>
              <a:endParaRPr/>
            </a:p>
          </p:txBody>
        </p:sp>
      </p:grpSp>
      <p:grpSp>
        <p:nvGrpSpPr>
          <p:cNvPr id="82" name="Shape 75"/>
          <p:cNvGrpSpPr/>
          <p:nvPr/>
        </p:nvGrpSpPr>
        <p:grpSpPr>
          <a:xfrm>
            <a:off x="655813" y="6195648"/>
            <a:ext cx="2933146" cy="406084"/>
            <a:chOff x="0" y="0"/>
            <a:chExt cx="2933144" cy="406082"/>
          </a:xfrm>
        </p:grpSpPr>
        <p:sp>
          <p:nvSpPr>
            <p:cNvPr id="80" name="Shape 76"/>
            <p:cNvSpPr/>
            <p:nvPr/>
          </p:nvSpPr>
          <p:spPr>
            <a:xfrm flipH="1">
              <a:off x="397540" y="16"/>
              <a:ext cx="2535605" cy="406067"/>
            </a:xfrm>
            <a:prstGeom prst="rect">
              <a:avLst/>
            </a:prstGeom>
            <a:solidFill>
              <a:schemeClr val="accent2"/>
            </a:solidFill>
            <a:ln w="12700" cap="flat">
              <a:noFill/>
              <a:miter lim="400000"/>
            </a:ln>
            <a:effectLst/>
          </p:spPr>
          <p:txBody>
            <a:bodyPr wrap="square" lIns="45719" tIns="45719" rIns="45719" bIns="45719" numCol="1" anchor="ctr">
              <a:noAutofit/>
            </a:bodyPr>
            <a:lstStyle/>
            <a:p>
              <a:endParaRPr/>
            </a:p>
          </p:txBody>
        </p:sp>
        <p:sp>
          <p:nvSpPr>
            <p:cNvPr id="81" name="Shape 77"/>
            <p:cNvSpPr/>
            <p:nvPr/>
          </p:nvSpPr>
          <p:spPr>
            <a:xfrm flipH="1">
              <a:off x="0" y="0"/>
              <a:ext cx="406067" cy="4060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45719" tIns="45719" rIns="45719" bIns="45719" numCol="1" anchor="ctr">
              <a:noAutofit/>
            </a:bodyPr>
            <a:lstStyle/>
            <a:p>
              <a:endParaRPr/>
            </a:p>
          </p:txBody>
        </p:sp>
      </p:grpSp>
      <p:sp>
        <p:nvSpPr>
          <p:cNvPr id="83" name="Rectangle 2"/>
          <p:cNvSpPr/>
          <p:nvPr/>
        </p:nvSpPr>
        <p:spPr>
          <a:xfrm>
            <a:off x="3506215" y="6195648"/>
            <a:ext cx="5637785" cy="411481"/>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84" name="Slide Number"/>
          <p:cNvSpPr txBox="1">
            <a:spLocks noGrp="1"/>
          </p:cNvSpPr>
          <p:nvPr>
            <p:ph type="sldNum" sz="quarter" idx="2"/>
          </p:nvPr>
        </p:nvSpPr>
        <p:spPr>
          <a:xfrm>
            <a:off x="8751331" y="6273934"/>
            <a:ext cx="231277" cy="231141"/>
          </a:xfrm>
          <a:prstGeom prst="rect">
            <a:avLst/>
          </a:prstGeom>
        </p:spPr>
        <p:txBody>
          <a:bodyPr/>
          <a:lstStyle>
            <a:lvl1pPr algn="r">
              <a:defRPr sz="900">
                <a:solidFill>
                  <a:srgbClr val="FFFFFF"/>
                </a:solidFill>
                <a:latin typeface="+mj-lt"/>
                <a:ea typeface="+mj-ea"/>
                <a:cs typeface="+mj-cs"/>
                <a:sym typeface="Helvetica"/>
              </a:defRPr>
            </a:lvl1pPr>
          </a:lstStyle>
          <a:p>
            <a:fld id="{86CB4B4D-7CA3-9044-876B-883B54F8677D}" type="slidenum">
              <a:t>‹#›</a:t>
            </a:fld>
            <a:endParaRPr/>
          </a:p>
        </p:txBody>
      </p:sp>
      <p:sp>
        <p:nvSpPr>
          <p:cNvPr id="85"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92" name="Picture 7" descr="Picture 7"/>
          <p:cNvPicPr>
            <a:picLocks noChangeAspect="1"/>
          </p:cNvPicPr>
          <p:nvPr/>
        </p:nvPicPr>
        <p:blipFill>
          <a:blip r:embed="rId2">
            <a:extLst/>
          </a:blip>
          <a:stretch>
            <a:fillRect/>
          </a:stretch>
        </p:blipFill>
        <p:spPr>
          <a:xfrm>
            <a:off x="1" y="5718561"/>
            <a:ext cx="9143997" cy="1139439"/>
          </a:xfrm>
          <a:prstGeom prst="rect">
            <a:avLst/>
          </a:prstGeom>
          <a:ln w="12700">
            <a:miter lim="400000"/>
          </a:ln>
        </p:spPr>
      </p:pic>
      <p:sp>
        <p:nvSpPr>
          <p:cNvPr id="93" name="Title Text"/>
          <p:cNvSpPr txBox="1">
            <a:spLocks noGrp="1"/>
          </p:cNvSpPr>
          <p:nvPr>
            <p:ph type="title"/>
          </p:nvPr>
        </p:nvSpPr>
        <p:spPr>
          <a:xfrm>
            <a:off x="457200" y="273050"/>
            <a:ext cx="3008314" cy="1162050"/>
          </a:xfrm>
          <a:prstGeom prst="rect">
            <a:avLst/>
          </a:prstGeom>
        </p:spPr>
        <p:txBody>
          <a:bodyPr anchor="b"/>
          <a:lstStyle>
            <a:lvl1pPr algn="l">
              <a:defRPr sz="2000">
                <a:solidFill>
                  <a:srgbClr val="000000"/>
                </a:solidFill>
              </a:defRPr>
            </a:lvl1pPr>
          </a:lstStyle>
          <a:p>
            <a:r>
              <a:t>Title Text</a:t>
            </a:r>
          </a:p>
        </p:txBody>
      </p:sp>
      <p:sp>
        <p:nvSpPr>
          <p:cNvPr id="94"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03" name="Picture 7" descr="Picture 7"/>
          <p:cNvPicPr>
            <a:picLocks noChangeAspect="1"/>
          </p:cNvPicPr>
          <p:nvPr/>
        </p:nvPicPr>
        <p:blipFill>
          <a:blip r:embed="rId2">
            <a:extLst/>
          </a:blip>
          <a:stretch>
            <a:fillRect/>
          </a:stretch>
        </p:blipFill>
        <p:spPr>
          <a:xfrm>
            <a:off x="1" y="5718561"/>
            <a:ext cx="9143997" cy="1139439"/>
          </a:xfrm>
          <a:prstGeom prst="rect">
            <a:avLst/>
          </a:prstGeom>
          <a:ln w="12700">
            <a:miter lim="400000"/>
          </a:ln>
        </p:spPr>
      </p:pic>
      <p:sp>
        <p:nvSpPr>
          <p:cNvPr id="104" name="Title Text"/>
          <p:cNvSpPr txBox="1">
            <a:spLocks noGrp="1"/>
          </p:cNvSpPr>
          <p:nvPr>
            <p:ph type="title"/>
          </p:nvPr>
        </p:nvSpPr>
        <p:spPr>
          <a:xfrm>
            <a:off x="1792288" y="4800600"/>
            <a:ext cx="5486401" cy="566738"/>
          </a:xfrm>
          <a:prstGeom prst="rect">
            <a:avLst/>
          </a:prstGeom>
        </p:spPr>
        <p:txBody>
          <a:bodyPr anchor="b"/>
          <a:lstStyle>
            <a:lvl1pPr algn="l">
              <a:defRPr sz="2000">
                <a:solidFill>
                  <a:srgbClr val="000000"/>
                </a:solidFill>
              </a:defRPr>
            </a:lvl1pPr>
          </a:lstStyle>
          <a:p>
            <a:r>
              <a:t>Title Text</a:t>
            </a:r>
          </a:p>
        </p:txBody>
      </p:sp>
      <p:sp>
        <p:nvSpPr>
          <p:cNvPr id="105"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Clip Art and Text">
    <p:spTree>
      <p:nvGrpSpPr>
        <p:cNvPr id="1" name=""/>
        <p:cNvGrpSpPr/>
        <p:nvPr/>
      </p:nvGrpSpPr>
      <p:grpSpPr>
        <a:xfrm>
          <a:off x="0" y="0"/>
          <a:ext cx="0" cy="0"/>
          <a:chOff x="0" y="0"/>
          <a:chExt cx="0" cy="0"/>
        </a:xfrm>
      </p:grpSpPr>
      <p:pic>
        <p:nvPicPr>
          <p:cNvPr id="114" name="Picture 4" descr="Picture 4"/>
          <p:cNvPicPr>
            <a:picLocks noChangeAspect="1"/>
          </p:cNvPicPr>
          <p:nvPr/>
        </p:nvPicPr>
        <p:blipFill>
          <a:blip r:embed="rId2">
            <a:extLst/>
          </a:blip>
          <a:stretch>
            <a:fillRect/>
          </a:stretch>
        </p:blipFill>
        <p:spPr>
          <a:xfrm>
            <a:off x="1" y="5718561"/>
            <a:ext cx="9143997" cy="1139439"/>
          </a:xfrm>
          <a:prstGeom prst="rect">
            <a:avLst/>
          </a:prstGeom>
          <a:ln w="12700">
            <a:miter lim="400000"/>
          </a:ln>
        </p:spPr>
      </p:pic>
      <p:sp>
        <p:nvSpPr>
          <p:cNvPr id="115" name="Title Text"/>
          <p:cNvSpPr txBox="1">
            <a:spLocks noGrp="1"/>
          </p:cNvSpPr>
          <p:nvPr>
            <p:ph type="title"/>
          </p:nvPr>
        </p:nvSpPr>
        <p:spPr>
          <a:xfrm>
            <a:off x="136525" y="138112"/>
            <a:ext cx="9007475" cy="825501"/>
          </a:xfrm>
          <a:prstGeom prst="rect">
            <a:avLst/>
          </a:prstGeom>
        </p:spPr>
        <p:txBody>
          <a:bodyPr/>
          <a:lstStyle/>
          <a:p>
            <a:r>
              <a:t>Title Text</a:t>
            </a:r>
          </a:p>
        </p:txBody>
      </p:sp>
      <p:sp>
        <p:nvSpPr>
          <p:cNvPr id="116" name="Body Level One…"/>
          <p:cNvSpPr txBox="1">
            <a:spLocks noGrp="1"/>
          </p:cNvSpPr>
          <p:nvPr>
            <p:ph type="body" sz="half" idx="1"/>
          </p:nvPr>
        </p:nvSpPr>
        <p:spPr>
          <a:xfrm>
            <a:off x="4716462" y="1239837"/>
            <a:ext cx="4427538" cy="48561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1">
            <a:extLst/>
          </a:blip>
          <a:stretch>
            <a:fillRect/>
          </a:stretch>
        </p:blipFill>
        <p:spPr>
          <a:xfrm>
            <a:off x="1" y="5718561"/>
            <a:ext cx="9143997" cy="1139439"/>
          </a:xfrm>
          <a:prstGeom prst="rect">
            <a:avLst/>
          </a:prstGeom>
          <a:ln w="12700">
            <a:miter lim="400000"/>
          </a:ln>
        </p:spPr>
      </p:pic>
      <p:sp>
        <p:nvSpPr>
          <p:cNvPr id="3" name="Slide Number"/>
          <p:cNvSpPr txBox="1">
            <a:spLocks noGrp="1"/>
          </p:cNvSpPr>
          <p:nvPr>
            <p:ph type="sldNum" sz="quarter" idx="2"/>
          </p:nvPr>
        </p:nvSpPr>
        <p:spPr>
          <a:xfrm>
            <a:off x="121757" y="6591051"/>
            <a:ext cx="217152" cy="202417"/>
          </a:xfrm>
          <a:prstGeom prst="rect">
            <a:avLst/>
          </a:prstGeom>
          <a:ln w="12700">
            <a:miter lim="400000"/>
          </a:ln>
        </p:spPr>
        <p:txBody>
          <a:bodyPr wrap="none" lIns="45719" rIns="45719" anchor="ctr">
            <a:spAutoFit/>
          </a:bodyPr>
          <a:lstStyle>
            <a:lvl1pPr>
              <a:defRPr sz="800">
                <a:solidFill>
                  <a:srgbClr val="2A6CAA"/>
                </a:solidFill>
              </a:defRPr>
            </a:lvl1pPr>
          </a:lstStyle>
          <a:p>
            <a:fld id="{86CB4B4D-7CA3-9044-876B-883B54F8677D}" type="slidenum">
              <a:t>‹#›</a:t>
            </a:fld>
            <a:endParaRPr/>
          </a:p>
        </p:txBody>
      </p:sp>
      <p:sp>
        <p:nvSpPr>
          <p:cNvPr id="4"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1pPr>
      <a:lvl2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2pPr>
      <a:lvl3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3pPr>
      <a:lvl4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4pPr>
      <a:lvl5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5pPr>
      <a:lvl6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6pPr>
      <a:lvl7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7pPr>
      <a:lvl8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8pPr>
      <a:lvl9pPr marL="0" marR="0" indent="0" algn="ctr" defTabSz="457200" rtl="0" latinLnBrk="0">
        <a:lnSpc>
          <a:spcPct val="100000"/>
        </a:lnSpc>
        <a:spcBef>
          <a:spcPts val="0"/>
        </a:spcBef>
        <a:spcAft>
          <a:spcPts val="0"/>
        </a:spcAft>
        <a:buClrTx/>
        <a:buSzTx/>
        <a:buFontTx/>
        <a:buNone/>
        <a:tabLst/>
        <a:defRPr sz="4000" b="1" i="0" u="none" strike="noStrike" cap="none" spc="0" baseline="0">
          <a:solidFill>
            <a:schemeClr val="accent2"/>
          </a:solidFill>
          <a:uFillTx/>
          <a:latin typeface="+mn-lt"/>
          <a:ea typeface="+mn-ea"/>
          <a:cs typeface="+mn-cs"/>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hyperlink" Target="https://www.proprofs.com/training/course/?title=202223-complet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njfams.hesaa.or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https://www.collegemoneymethod.com/2024-25-student-aid-index-sai-calculator/"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hesaa.org/pages/NJBESTHome.aspx"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s://studentaid.gov/h/apply-for-aid/fafsa"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hyperlink" Target="http://www.hesaa.org" TargetMode="External"/><Relationship Id="rId7" Type="http://schemas.openxmlformats.org/officeDocument/2006/relationships/hyperlink" Target="http://www.hesaa.org/pages/financialaidhub" TargetMode="External"/><Relationship Id="rId2" Type="http://schemas.openxmlformats.org/officeDocument/2006/relationships/hyperlink" Target="mailto:CustomerCare@hesaa.org" TargetMode="External"/><Relationship Id="rId1" Type="http://schemas.openxmlformats.org/officeDocument/2006/relationships/slideLayout" Target="../slideLayouts/slideLayout6.xml"/><Relationship Id="rId6" Type="http://schemas.openxmlformats.org/officeDocument/2006/relationships/hyperlink" Target="https://njfams.hesaa.org" TargetMode="External"/><Relationship Id="rId5" Type="http://schemas.openxmlformats.org/officeDocument/2006/relationships/hyperlink" Target="http://www.njclass.org" TargetMode="External"/><Relationship Id="rId4" Type="http://schemas.openxmlformats.org/officeDocument/2006/relationships/hyperlink" Target="http://www.njgrants.org"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Text Box 1027"/>
          <p:cNvSpPr txBox="1"/>
          <p:nvPr/>
        </p:nvSpPr>
        <p:spPr>
          <a:xfrm>
            <a:off x="45719" y="1522136"/>
            <a:ext cx="9052562" cy="3477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4400" b="1">
                <a:solidFill>
                  <a:schemeClr val="accent3"/>
                </a:solidFill>
              </a:defRPr>
            </a:pPr>
            <a:endParaRPr dirty="0"/>
          </a:p>
          <a:p>
            <a:pPr algn="ctr">
              <a:defRPr sz="4400" b="1">
                <a:solidFill>
                  <a:schemeClr val="accent3"/>
                </a:solidFill>
              </a:defRPr>
            </a:pPr>
            <a:r>
              <a:rPr dirty="0"/>
              <a:t>Financial Aid Presentation for </a:t>
            </a:r>
            <a:br>
              <a:rPr dirty="0"/>
            </a:br>
            <a:r>
              <a:rPr dirty="0"/>
              <a:t>New Jersey High </a:t>
            </a:r>
            <a:r>
              <a:rPr dirty="0" smtClean="0"/>
              <a:t>Schools</a:t>
            </a:r>
            <a:endParaRPr lang="en-US" dirty="0" smtClean="0"/>
          </a:p>
          <a:p>
            <a:pPr algn="ctr">
              <a:defRPr sz="4400" b="1">
                <a:solidFill>
                  <a:schemeClr val="accent3"/>
                </a:solidFill>
              </a:defRPr>
            </a:pPr>
            <a:r>
              <a:rPr lang="en-US" dirty="0" smtClean="0"/>
              <a:t>2024-2025 Academic Year</a:t>
            </a:r>
            <a:r>
              <a:rPr dirty="0"/>
              <a:t/>
            </a:r>
            <a:br>
              <a:rPr dirty="0"/>
            </a:br>
            <a:endParaRPr dirty="0"/>
          </a:p>
        </p:txBody>
      </p:sp>
      <p:pic>
        <p:nvPicPr>
          <p:cNvPr id="127" name="Picture 3" descr="Picture 3"/>
          <p:cNvPicPr>
            <a:picLocks noChangeAspect="1"/>
          </p:cNvPicPr>
          <p:nvPr/>
        </p:nvPicPr>
        <p:blipFill>
          <a:blip r:embed="rId2">
            <a:extLst/>
          </a:blip>
          <a:stretch>
            <a:fillRect/>
          </a:stretch>
        </p:blipFill>
        <p:spPr>
          <a:xfrm>
            <a:off x="2633640" y="4798004"/>
            <a:ext cx="3876721" cy="15240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85" name="Rectangle 3"/>
          <p:cNvSpPr txBox="1">
            <a:spLocks noGrp="1"/>
          </p:cNvSpPr>
          <p:nvPr>
            <p:ph type="body" sz="half" idx="4294967295"/>
          </p:nvPr>
        </p:nvSpPr>
        <p:spPr>
          <a:xfrm>
            <a:off x="460247" y="1638804"/>
            <a:ext cx="8223506" cy="1851026"/>
          </a:xfrm>
          <a:prstGeom prst="rect">
            <a:avLst/>
          </a:prstGeom>
        </p:spPr>
        <p:txBody>
          <a:bodyPr lIns="46037" tIns="46037" rIns="46037" bIns="46037"/>
          <a:lstStyle/>
          <a:p>
            <a:pPr marL="0" indent="0">
              <a:spcBef>
                <a:spcPts val="800"/>
              </a:spcBef>
              <a:buSzTx/>
              <a:buFontTx/>
              <a:buNone/>
              <a:defRPr sz="2400" b="1" u="sng"/>
            </a:pPr>
            <a:r>
              <a:rPr dirty="0"/>
              <a:t>Governor’s Urban Scholarship</a:t>
            </a:r>
            <a:endParaRPr sz="2800" dirty="0"/>
          </a:p>
          <a:p>
            <a:pPr marL="457200" lvl="2" indent="-228600">
              <a:spcBef>
                <a:spcPts val="400"/>
              </a:spcBef>
              <a:defRPr sz="1800"/>
            </a:pPr>
            <a:r>
              <a:rPr dirty="0"/>
              <a:t>Rank within the top 5% of their class at the end of junior year</a:t>
            </a:r>
          </a:p>
          <a:p>
            <a:pPr marL="457200" lvl="2" indent="-228600">
              <a:spcBef>
                <a:spcPts val="400"/>
              </a:spcBef>
              <a:defRPr sz="1800"/>
            </a:pPr>
            <a:r>
              <a:rPr dirty="0"/>
              <a:t>Attain a 3.0 GPA at the end of the junior year</a:t>
            </a:r>
          </a:p>
          <a:p>
            <a:pPr marL="457200" lvl="2" indent="-228600">
              <a:spcBef>
                <a:spcPts val="400"/>
              </a:spcBef>
              <a:defRPr sz="1800"/>
            </a:pPr>
            <a:r>
              <a:rPr dirty="0"/>
              <a:t>Reside in a designated community</a:t>
            </a:r>
            <a:endParaRPr i="1" dirty="0">
              <a:solidFill>
                <a:srgbClr val="FF0000"/>
              </a:solidFill>
            </a:endParaRPr>
          </a:p>
          <a:p>
            <a:pPr marL="457200" lvl="2" indent="-228600">
              <a:spcBef>
                <a:spcPts val="400"/>
              </a:spcBef>
              <a:defRPr sz="1800"/>
            </a:pPr>
            <a:r>
              <a:rPr lang="en-US" dirty="0" smtClean="0"/>
              <a:t>Having financial need making the student eligible for a TAG award</a:t>
            </a:r>
            <a:endParaRPr dirty="0"/>
          </a:p>
        </p:txBody>
      </p:sp>
      <p:sp>
        <p:nvSpPr>
          <p:cNvPr id="186" name="Rectangle 2"/>
          <p:cNvSpPr txBox="1">
            <a:spLocks noGrp="1"/>
          </p:cNvSpPr>
          <p:nvPr>
            <p:ph type="title"/>
          </p:nvPr>
        </p:nvSpPr>
        <p:spPr>
          <a:xfrm>
            <a:off x="454151" y="279400"/>
            <a:ext cx="8229601" cy="1143000"/>
          </a:xfrm>
          <a:prstGeom prst="rect">
            <a:avLst/>
          </a:prstGeom>
        </p:spPr>
        <p:txBody>
          <a:bodyPr lIns="46037" tIns="46037" rIns="46037" bIns="46037">
            <a:normAutofit fontScale="90000"/>
          </a:bodyPr>
          <a:lstStyle/>
          <a:p>
            <a:pPr defTabSz="420623">
              <a:defRPr sz="3680"/>
            </a:pPr>
            <a:r>
              <a:rPr dirty="0"/>
              <a:t>Types of Aid:</a:t>
            </a:r>
            <a:br>
              <a:rPr dirty="0"/>
            </a:br>
            <a:r>
              <a:rPr dirty="0"/>
              <a:t>State Grants &amp; Scholarships</a:t>
            </a:r>
          </a:p>
        </p:txBody>
      </p:sp>
      <p:sp>
        <p:nvSpPr>
          <p:cNvPr id="18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pic>
        <p:nvPicPr>
          <p:cNvPr id="188" name="Picture 2" descr="Picture 2"/>
          <p:cNvPicPr>
            <a:picLocks noChangeAspect="1"/>
          </p:cNvPicPr>
          <p:nvPr/>
        </p:nvPicPr>
        <p:blipFill>
          <a:blip r:embed="rId3">
            <a:extLst/>
          </a:blip>
          <a:stretch>
            <a:fillRect/>
          </a:stretch>
        </p:blipFill>
        <p:spPr>
          <a:xfrm>
            <a:off x="455799" y="3560564"/>
            <a:ext cx="8227954" cy="185100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93" name="Rectangle 2"/>
          <p:cNvSpPr txBox="1">
            <a:spLocks noGrp="1"/>
          </p:cNvSpPr>
          <p:nvPr>
            <p:ph type="title"/>
          </p:nvPr>
        </p:nvSpPr>
        <p:spPr>
          <a:xfrm>
            <a:off x="457200" y="279400"/>
            <a:ext cx="8229600" cy="1143000"/>
          </a:xfrm>
          <a:prstGeom prst="rect">
            <a:avLst/>
          </a:prstGeom>
        </p:spPr>
        <p:txBody>
          <a:bodyPr lIns="46037" tIns="46037" rIns="46037" bIns="46037">
            <a:normAutofit fontScale="90000"/>
          </a:bodyPr>
          <a:lstStyle/>
          <a:p>
            <a:pPr defTabSz="420623">
              <a:defRPr sz="3680"/>
            </a:pPr>
            <a:r>
              <a:t>Types of Aid:</a:t>
            </a:r>
            <a:br/>
            <a:r>
              <a:t>State Grants &amp; Scholarships</a:t>
            </a:r>
          </a:p>
        </p:txBody>
      </p:sp>
      <p:sp>
        <p:nvSpPr>
          <p:cNvPr id="194" name="Slide Number Placeholder 5"/>
          <p:cNvSpPr txBox="1">
            <a:spLocks noGrp="1"/>
          </p:cNvSpPr>
          <p:nvPr>
            <p:ph type="sldNum" sz="quarter" idx="2"/>
          </p:nvPr>
        </p:nvSpPr>
        <p:spPr>
          <a:xfrm>
            <a:off x="8759758" y="6273934"/>
            <a:ext cx="222850"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95" name="Rectangle 3"/>
          <p:cNvSpPr txBox="1">
            <a:spLocks noGrp="1"/>
          </p:cNvSpPr>
          <p:nvPr>
            <p:ph type="body" idx="4294967295"/>
          </p:nvPr>
        </p:nvSpPr>
        <p:spPr>
          <a:xfrm>
            <a:off x="298807" y="1492191"/>
            <a:ext cx="8665442" cy="4043142"/>
          </a:xfrm>
          <a:prstGeom prst="rect">
            <a:avLst/>
          </a:prstGeom>
        </p:spPr>
        <p:txBody>
          <a:bodyPr lIns="50800" tIns="50800" rIns="50800" bIns="50800">
            <a:normAutofit lnSpcReduction="10000"/>
          </a:bodyPr>
          <a:lstStyle/>
          <a:p>
            <a:pPr marL="0" lvl="1" indent="214884" defTabSz="429768">
              <a:lnSpc>
                <a:spcPct val="80000"/>
              </a:lnSpc>
              <a:spcBef>
                <a:spcPts val="1200"/>
              </a:spcBef>
              <a:buSzTx/>
              <a:buFontTx/>
              <a:buNone/>
              <a:defRPr sz="2256" b="1" u="sng"/>
            </a:pPr>
            <a:r>
              <a:rPr dirty="0"/>
              <a:t>NJ STARS </a:t>
            </a:r>
          </a:p>
          <a:p>
            <a:pPr marL="429768" lvl="2" indent="-214884" defTabSz="429768">
              <a:spcBef>
                <a:spcPts val="500"/>
              </a:spcBef>
              <a:defRPr sz="1692"/>
            </a:pPr>
            <a:r>
              <a:rPr dirty="0"/>
              <a:t>NJ residents who rank in the top </a:t>
            </a:r>
            <a:r>
              <a:rPr dirty="0" smtClean="0"/>
              <a:t>15</a:t>
            </a:r>
            <a:r>
              <a:rPr lang="en-US" dirty="0" smtClean="0"/>
              <a:t>.0</a:t>
            </a:r>
            <a:r>
              <a:rPr dirty="0" smtClean="0"/>
              <a:t>% </a:t>
            </a:r>
            <a:r>
              <a:rPr dirty="0"/>
              <a:t>of their class at either the end of junior or senior </a:t>
            </a:r>
            <a:r>
              <a:rPr dirty="0" smtClean="0"/>
              <a:t>year</a:t>
            </a:r>
            <a:r>
              <a:rPr lang="en-US" dirty="0" smtClean="0"/>
              <a:t> of high school</a:t>
            </a:r>
            <a:endParaRPr dirty="0"/>
          </a:p>
          <a:p>
            <a:pPr marL="429768" lvl="2" indent="-214884" defTabSz="429768">
              <a:spcBef>
                <a:spcPts val="500"/>
              </a:spcBef>
              <a:defRPr sz="1692"/>
            </a:pPr>
            <a:r>
              <a:rPr dirty="0"/>
              <a:t>Students must attain a cumulative GPA of 3.0 or higher at the start of the third semester at the county college to </a:t>
            </a:r>
            <a:r>
              <a:rPr dirty="0" smtClean="0"/>
              <a:t>remain NJ</a:t>
            </a:r>
            <a:r>
              <a:rPr lang="en-US" dirty="0" smtClean="0"/>
              <a:t> </a:t>
            </a:r>
            <a:r>
              <a:rPr dirty="0" smtClean="0"/>
              <a:t>STAR</a:t>
            </a:r>
            <a:r>
              <a:rPr lang="en-US" dirty="0" smtClean="0"/>
              <a:t> eligible</a:t>
            </a:r>
            <a:endParaRPr b="1" u="sng" dirty="0"/>
          </a:p>
          <a:p>
            <a:pPr marL="0" lvl="1" indent="429768" defTabSz="429768">
              <a:spcBef>
                <a:spcPts val="300"/>
              </a:spcBef>
              <a:buSzTx/>
              <a:buNone/>
              <a:defRPr sz="1316"/>
            </a:pPr>
            <a:endParaRPr b="1" u="sng" dirty="0"/>
          </a:p>
          <a:p>
            <a:pPr marL="0" lvl="1" indent="214884" defTabSz="914400">
              <a:spcBef>
                <a:spcPts val="1200"/>
              </a:spcBef>
              <a:buSzTx/>
              <a:buFontTx/>
              <a:buNone/>
              <a:defRPr sz="2256" b="1" u="sng"/>
            </a:pPr>
            <a:r>
              <a:rPr dirty="0"/>
              <a:t>NJ STARS II</a:t>
            </a:r>
          </a:p>
          <a:p>
            <a:pPr marL="429768" lvl="2" indent="-214884" defTabSz="429768">
              <a:spcBef>
                <a:spcPts val="500"/>
              </a:spcBef>
              <a:defRPr sz="1692"/>
            </a:pPr>
            <a:r>
              <a:rPr dirty="0"/>
              <a:t>Received NJSTARS funding and have a family taxable income of less than $250,000</a:t>
            </a:r>
          </a:p>
          <a:p>
            <a:pPr marL="429768" lvl="2" indent="-214884" defTabSz="429768">
              <a:spcBef>
                <a:spcPts val="500"/>
              </a:spcBef>
              <a:defRPr sz="1692"/>
            </a:pPr>
            <a:r>
              <a:rPr dirty="0"/>
              <a:t>Must earn an associates degree and graduate with a 3.25 GPA or higher </a:t>
            </a:r>
          </a:p>
          <a:p>
            <a:pPr marL="429768" lvl="2" indent="-214884" defTabSz="429768">
              <a:spcBef>
                <a:spcPts val="500"/>
              </a:spcBef>
              <a:defRPr sz="1692"/>
            </a:pPr>
            <a:r>
              <a:rPr dirty="0"/>
              <a:t>May receive up to $2,500 annually for a public or private 4-year NJ college or university</a:t>
            </a:r>
          </a:p>
          <a:p>
            <a:pPr marL="429768" lvl="2" indent="-214884" defTabSz="429768">
              <a:spcBef>
                <a:spcPts val="500"/>
              </a:spcBef>
              <a:defRPr sz="1692"/>
            </a:pPr>
            <a:r>
              <a:rPr dirty="0"/>
              <a:t>Must take at least 12 </a:t>
            </a:r>
            <a:r>
              <a:rPr lang="en-US" dirty="0"/>
              <a:t>college </a:t>
            </a:r>
            <a:r>
              <a:rPr lang="en-US" dirty="0" smtClean="0"/>
              <a:t>credits per semester </a:t>
            </a:r>
            <a:r>
              <a:rPr lang="en-US" dirty="0"/>
              <a:t>(</a:t>
            </a:r>
            <a:r>
              <a:rPr lang="en-US" dirty="0" smtClean="0"/>
              <a:t>may enroll part-time for at least </a:t>
            </a:r>
            <a:r>
              <a:rPr dirty="0" smtClean="0"/>
              <a:t>or </a:t>
            </a:r>
            <a:r>
              <a:rPr dirty="0"/>
              <a:t>6 credits with a qualified doctors </a:t>
            </a:r>
            <a:r>
              <a:rPr dirty="0" smtClean="0"/>
              <a:t>note</a:t>
            </a:r>
            <a:r>
              <a:rPr lang="en-US" dirty="0" smtClean="0"/>
              <a:t>)</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
        <p:nvSpPr>
          <p:cNvPr id="200" name="Rectangle 3"/>
          <p:cNvSpPr txBox="1">
            <a:spLocks noGrp="1"/>
          </p:cNvSpPr>
          <p:nvPr>
            <p:ph type="body" idx="4294967295"/>
          </p:nvPr>
        </p:nvSpPr>
        <p:spPr>
          <a:xfrm>
            <a:off x="76200" y="956206"/>
            <a:ext cx="8991600" cy="5135177"/>
          </a:xfrm>
          <a:prstGeom prst="rect">
            <a:avLst/>
          </a:prstGeom>
        </p:spPr>
        <p:txBody>
          <a:bodyPr>
            <a:normAutofit fontScale="92500"/>
          </a:bodyPr>
          <a:lstStyle/>
          <a:p>
            <a:pPr marL="0" indent="0" defTabSz="434340">
              <a:lnSpc>
                <a:spcPct val="90000"/>
              </a:lnSpc>
              <a:buSzTx/>
              <a:buNone/>
              <a:defRPr sz="2280" b="1"/>
            </a:pPr>
            <a:endParaRPr dirty="0"/>
          </a:p>
          <a:p>
            <a:pPr marL="0" lvl="1" indent="217170" defTabSz="434340">
              <a:lnSpc>
                <a:spcPct val="90000"/>
              </a:lnSpc>
              <a:spcBef>
                <a:spcPts val="1100"/>
              </a:spcBef>
              <a:buSzTx/>
              <a:buFontTx/>
              <a:buNone/>
              <a:defRPr sz="2280" b="1" u="sng"/>
            </a:pPr>
            <a:r>
              <a:rPr lang="en-US" dirty="0" smtClean="0"/>
              <a:t>Governor’s Industry Vocation Scholarship for Women &amp; Minorities</a:t>
            </a:r>
          </a:p>
          <a:p>
            <a:pPr marL="0" lvl="1" indent="217170" algn="ctr" defTabSz="434340">
              <a:lnSpc>
                <a:spcPct val="90000"/>
              </a:lnSpc>
              <a:spcBef>
                <a:spcPts val="1100"/>
              </a:spcBef>
              <a:buSzTx/>
              <a:buFontTx/>
              <a:buNone/>
              <a:defRPr sz="2280" b="1" u="sng"/>
            </a:pPr>
            <a:r>
              <a:rPr lang="en-US" dirty="0" smtClean="0"/>
              <a:t>NJ-GIVS</a:t>
            </a:r>
            <a:endParaRPr dirty="0"/>
          </a:p>
          <a:p>
            <a:pPr marL="434340" lvl="2" indent="-217170" defTabSz="434340">
              <a:spcBef>
                <a:spcPts val="600"/>
              </a:spcBef>
              <a:defRPr sz="1710"/>
            </a:pPr>
            <a:r>
              <a:rPr sz="1900" dirty="0"/>
              <a:t>Up to $2,000 per year for the cost of enrollment at one of New Jersey’s </a:t>
            </a:r>
            <a:br>
              <a:rPr sz="1900" dirty="0"/>
            </a:br>
            <a:r>
              <a:rPr sz="1900" dirty="0"/>
              <a:t>18 County Colleges, Technical / Vocational Schools, some Proprietary Schools</a:t>
            </a:r>
          </a:p>
          <a:p>
            <a:pPr marL="434340" lvl="2" indent="-217170" defTabSz="434340">
              <a:spcBef>
                <a:spcPts val="600"/>
              </a:spcBef>
              <a:defRPr sz="1710"/>
            </a:pPr>
            <a:r>
              <a:rPr sz="1900" dirty="0"/>
              <a:t>Benefits women and minorities pursuing certificate or degree programs in </a:t>
            </a:r>
            <a:br>
              <a:rPr sz="1900" dirty="0"/>
            </a:br>
            <a:r>
              <a:rPr sz="1900" dirty="0"/>
              <a:t>construction </a:t>
            </a:r>
            <a:r>
              <a:rPr sz="1900" dirty="0" smtClean="0"/>
              <a:t>related </a:t>
            </a:r>
            <a:r>
              <a:rPr sz="1900" dirty="0"/>
              <a:t>fields</a:t>
            </a:r>
          </a:p>
          <a:p>
            <a:pPr marL="434340" lvl="2" indent="-217170" defTabSz="434340">
              <a:spcBef>
                <a:spcPts val="600"/>
              </a:spcBef>
              <a:defRPr sz="1710"/>
            </a:pPr>
            <a:r>
              <a:rPr sz="1900" dirty="0"/>
              <a:t>Must be NJ resident and have AGI &lt; $60,000</a:t>
            </a:r>
          </a:p>
          <a:p>
            <a:pPr marL="434340" lvl="2" indent="-217170" defTabSz="434340">
              <a:spcBef>
                <a:spcPts val="600"/>
              </a:spcBef>
              <a:defRPr sz="1710" u="sng"/>
            </a:pPr>
            <a:r>
              <a:rPr sz="1900" dirty="0"/>
              <a:t>Complete separate application online.  Found in the </a:t>
            </a:r>
            <a:r>
              <a:rPr sz="1900" dirty="0" smtClean="0"/>
              <a:t>student</a:t>
            </a:r>
            <a:r>
              <a:rPr lang="en-US" sz="1900" dirty="0" smtClean="0"/>
              <a:t>'</a:t>
            </a:r>
            <a:r>
              <a:rPr sz="1900" dirty="0" smtClean="0"/>
              <a:t>s </a:t>
            </a:r>
            <a:r>
              <a:rPr sz="1900" dirty="0"/>
              <a:t>NJFAMS account, </a:t>
            </a:r>
            <a:br>
              <a:rPr sz="1900" dirty="0"/>
            </a:br>
            <a:r>
              <a:rPr sz="1900" dirty="0"/>
              <a:t>Apply for Scholarships</a:t>
            </a:r>
          </a:p>
          <a:p>
            <a:pPr marL="434340" lvl="2" indent="-217170" defTabSz="434340">
              <a:spcBef>
                <a:spcPts val="600"/>
              </a:spcBef>
              <a:defRPr sz="1710"/>
            </a:pPr>
            <a:r>
              <a:rPr sz="1900" dirty="0"/>
              <a:t>Some of the programs eligible for the scholarship include </a:t>
            </a:r>
          </a:p>
          <a:p>
            <a:pPr marL="1498472" lvl="3" indent="-195452" defTabSz="434340">
              <a:spcBef>
                <a:spcPts val="600"/>
              </a:spcBef>
              <a:defRPr sz="1710"/>
            </a:pPr>
            <a:r>
              <a:rPr sz="1900" dirty="0"/>
              <a:t>Construction Supervision</a:t>
            </a:r>
          </a:p>
          <a:p>
            <a:pPr marL="1498472" lvl="3" indent="-195452" defTabSz="434340">
              <a:spcBef>
                <a:spcPts val="600"/>
              </a:spcBef>
              <a:defRPr sz="1710"/>
            </a:pPr>
            <a:r>
              <a:rPr sz="1900" dirty="0"/>
              <a:t>Solar Energy Technology</a:t>
            </a:r>
          </a:p>
          <a:p>
            <a:pPr marL="1498472" lvl="3" indent="-195452" defTabSz="434340">
              <a:spcBef>
                <a:spcPts val="600"/>
              </a:spcBef>
              <a:defRPr sz="1710"/>
            </a:pPr>
            <a:r>
              <a:rPr sz="1900" dirty="0"/>
              <a:t>Architectural Engineering Technology</a:t>
            </a:r>
          </a:p>
        </p:txBody>
      </p:sp>
      <p:sp>
        <p:nvSpPr>
          <p:cNvPr id="201" name="Title 2"/>
          <p:cNvSpPr txBox="1">
            <a:spLocks noGrp="1"/>
          </p:cNvSpPr>
          <p:nvPr>
            <p:ph type="title"/>
          </p:nvPr>
        </p:nvSpPr>
        <p:spPr>
          <a:prstGeom prst="rect">
            <a:avLst/>
          </a:prstGeom>
        </p:spPr>
        <p:txBody>
          <a:bodyPr>
            <a:normAutofit fontScale="90000"/>
          </a:bodyPr>
          <a:lstStyle/>
          <a:p>
            <a:pPr defTabSz="420623">
              <a:defRPr sz="3680"/>
            </a:pPr>
            <a:r>
              <a:rPr dirty="0"/>
              <a:t>Types of Aid:</a:t>
            </a:r>
            <a:br>
              <a:rPr dirty="0"/>
            </a:br>
            <a:r>
              <a:rPr dirty="0"/>
              <a:t>State Grants &amp; Scholarships</a:t>
            </a:r>
          </a:p>
        </p:txBody>
      </p:sp>
      <p:sp>
        <p:nvSpPr>
          <p:cNvPr id="202"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80" y="0"/>
            <a:ext cx="8229600" cy="1143001"/>
          </a:xfrm>
        </p:spPr>
        <p:txBody>
          <a:bodyPr/>
          <a:lstStyle/>
          <a:p>
            <a:r>
              <a:rPr lang="en-US" dirty="0" smtClean="0"/>
              <a:t>CCOG County Vo-tech Pilot </a:t>
            </a:r>
            <a:endParaRPr lang="en-US" dirty="0"/>
          </a:p>
        </p:txBody>
      </p:sp>
      <p:sp>
        <p:nvSpPr>
          <p:cNvPr id="3" name="Rectangle 2"/>
          <p:cNvSpPr/>
          <p:nvPr/>
        </p:nvSpPr>
        <p:spPr>
          <a:xfrm>
            <a:off x="298939" y="1730120"/>
            <a:ext cx="8845061" cy="2400657"/>
          </a:xfrm>
          <a:prstGeom prst="rect">
            <a:avLst/>
          </a:prstGeom>
        </p:spPr>
        <p:txBody>
          <a:bodyPr wrap="square">
            <a:spAutoFit/>
          </a:bodyPr>
          <a:lstStyle/>
          <a:p>
            <a:pPr marL="285750" lvl="1" indent="-285750">
              <a:buFont typeface="Arial" panose="020B0604020202020204" pitchFamily="34" charset="0"/>
              <a:buChar char="•"/>
            </a:pPr>
            <a:r>
              <a:rPr lang="en-US" sz="1500" dirty="0" smtClean="0"/>
              <a:t>Students </a:t>
            </a:r>
            <a:r>
              <a:rPr lang="en-US" sz="1500" dirty="0"/>
              <a:t>must be enrolled in at least one eligible county vocational-technical course in FY 2024 </a:t>
            </a:r>
            <a:endParaRPr lang="en-US" sz="1500" dirty="0" smtClean="0"/>
          </a:p>
          <a:p>
            <a:pPr marL="285750" lvl="1" indent="-285750">
              <a:buFont typeface="Arial" panose="020B0604020202020204" pitchFamily="34" charset="0"/>
              <a:buChar char="•"/>
            </a:pPr>
            <a:r>
              <a:rPr lang="en-US" sz="1500" dirty="0" smtClean="0"/>
              <a:t>Students </a:t>
            </a:r>
            <a:r>
              <a:rPr lang="en-US" sz="1500" dirty="0"/>
              <a:t>are eligible for funding for one course during FY 2024</a:t>
            </a:r>
          </a:p>
          <a:p>
            <a:pPr marL="285750" lvl="1" indent="-285750">
              <a:buFont typeface="Arial" panose="020B0604020202020204" pitchFamily="34" charset="0"/>
              <a:buChar char="•"/>
            </a:pPr>
            <a:r>
              <a:rPr lang="en-US" sz="1500" dirty="0"/>
              <a:t>Students who have already earned a bachelors or associate degree are not eligible </a:t>
            </a:r>
            <a:endParaRPr lang="en-US" sz="1500" dirty="0" smtClean="0"/>
          </a:p>
          <a:p>
            <a:pPr marL="285750" lvl="1" indent="-285750">
              <a:buFont typeface="Arial" panose="020B0604020202020204" pitchFamily="34" charset="0"/>
              <a:buChar char="•"/>
            </a:pPr>
            <a:r>
              <a:rPr lang="en-US" sz="1500" dirty="0" smtClean="0"/>
              <a:t>Students </a:t>
            </a:r>
            <a:r>
              <a:rPr lang="en-US" sz="1500" dirty="0"/>
              <a:t>will receive tuition coverage on a last dollar basis, after first accounting for any grants or employer support the student may receive. </a:t>
            </a:r>
            <a:endParaRPr lang="en-US" sz="1500" dirty="0" smtClean="0"/>
          </a:p>
          <a:p>
            <a:pPr marL="285750" lvl="1" indent="-285750">
              <a:buFont typeface="Arial" panose="020B0604020202020204" pitchFamily="34" charset="0"/>
              <a:buChar char="•"/>
            </a:pPr>
            <a:r>
              <a:rPr lang="en-US" sz="1500" dirty="0" smtClean="0"/>
              <a:t>Students </a:t>
            </a:r>
            <a:r>
              <a:rPr lang="en-US" sz="1500" dirty="0"/>
              <a:t>must have an Adjusted Gross Income between $0-$</a:t>
            </a:r>
            <a:r>
              <a:rPr lang="en-US" sz="1500" dirty="0" smtClean="0"/>
              <a:t>100,000</a:t>
            </a:r>
          </a:p>
          <a:p>
            <a:pPr marL="285750" lvl="1" indent="-285750">
              <a:buFont typeface="Arial" panose="020B0604020202020204" pitchFamily="34" charset="0"/>
              <a:buChar char="•"/>
            </a:pPr>
            <a:endParaRPr lang="en-US" sz="1500" dirty="0"/>
          </a:p>
          <a:p>
            <a:pPr lvl="8" indent="0"/>
            <a:r>
              <a:rPr lang="en-US" sz="1500" dirty="0" smtClean="0"/>
              <a:t>Students </a:t>
            </a:r>
            <a:r>
              <a:rPr lang="en-US" sz="1500" dirty="0"/>
              <a:t>with AGIs between $0 and $65,000 will eligible for a full CCOG-CVT award</a:t>
            </a:r>
          </a:p>
          <a:p>
            <a:pPr lvl="6" indent="0"/>
            <a:r>
              <a:rPr lang="en-US" sz="1500" dirty="0" smtClean="0"/>
              <a:t>Students </a:t>
            </a:r>
            <a:r>
              <a:rPr lang="en-US" sz="1500" dirty="0"/>
              <a:t>with AGIs between $65,001 and $80,000 will be eligible for a 50% CCOG-CVT award  </a:t>
            </a:r>
          </a:p>
          <a:p>
            <a:pPr lvl="6" indent="0"/>
            <a:r>
              <a:rPr lang="en-US" sz="1500" dirty="0" smtClean="0"/>
              <a:t>Students </a:t>
            </a:r>
            <a:r>
              <a:rPr lang="en-US" sz="1500" dirty="0"/>
              <a:t>with AGIs between $80,001 and $100,000 be eligible for a one-third CCOG-CVT award  </a:t>
            </a:r>
          </a:p>
        </p:txBody>
      </p:sp>
      <p:sp>
        <p:nvSpPr>
          <p:cNvPr id="4" name="TextBox 3"/>
          <p:cNvSpPr txBox="1"/>
          <p:nvPr/>
        </p:nvSpPr>
        <p:spPr>
          <a:xfrm>
            <a:off x="571499" y="917448"/>
            <a:ext cx="804496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800" dirty="0" smtClean="0"/>
              <a:t>Approved Vocational Technical Programs at </a:t>
            </a:r>
            <a:r>
              <a:rPr kumimoji="0" lang="en-US" sz="1800" b="0" i="0" u="none" strike="noStrike" cap="none" spc="0" normalizeH="0" baseline="0" dirty="0" smtClean="0">
                <a:ln>
                  <a:noFill/>
                </a:ln>
                <a:solidFill>
                  <a:srgbClr val="000000"/>
                </a:solidFill>
                <a:effectLst/>
                <a:uFillTx/>
                <a:sym typeface="Arial"/>
              </a:rPr>
              <a:t>County Vocational</a:t>
            </a:r>
            <a:r>
              <a:rPr kumimoji="0" lang="en-US" sz="1800" b="0" i="0" u="none" strike="noStrike" cap="none" spc="0" normalizeH="0" dirty="0" smtClean="0">
                <a:ln>
                  <a:noFill/>
                </a:ln>
                <a:solidFill>
                  <a:srgbClr val="000000"/>
                </a:solidFill>
                <a:effectLst/>
                <a:uFillTx/>
                <a:sym typeface="Arial"/>
              </a:rPr>
              <a:t> Technical Schools, County Colleges, and certain </a:t>
            </a:r>
            <a:r>
              <a:rPr lang="en-US" sz="1800" dirty="0" smtClean="0"/>
              <a:t>Tech schools</a:t>
            </a:r>
            <a:endParaRPr kumimoji="0" lang="en-US" sz="1800" b="0" i="0" u="none" strike="noStrike" cap="none" spc="0" normalizeH="0" baseline="0" dirty="0">
              <a:ln>
                <a:noFill/>
              </a:ln>
              <a:solidFill>
                <a:srgbClr val="000000"/>
              </a:solidFill>
              <a:effectLst/>
              <a:uFillTx/>
              <a:sym typeface="Arial"/>
            </a:endParaRPr>
          </a:p>
        </p:txBody>
      </p:sp>
      <p:sp>
        <p:nvSpPr>
          <p:cNvPr id="5" name="TextBox 4"/>
          <p:cNvSpPr txBox="1"/>
          <p:nvPr/>
        </p:nvSpPr>
        <p:spPr>
          <a:xfrm>
            <a:off x="1872762" y="4332834"/>
            <a:ext cx="1960684" cy="1569658"/>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Eligible</a:t>
            </a:r>
            <a:r>
              <a:rPr kumimoji="0" lang="en-US" sz="1200" b="0" i="0" u="none" strike="noStrike" cap="none" spc="0" normalizeH="0" dirty="0" smtClean="0">
                <a:ln>
                  <a:noFill/>
                </a:ln>
                <a:solidFill>
                  <a:srgbClr val="000000"/>
                </a:solidFill>
                <a:effectLst/>
                <a:uFillTx/>
                <a:sym typeface="Arial"/>
              </a:rPr>
              <a:t> programs:</a:t>
            </a:r>
          </a:p>
          <a:p>
            <a:pPr marL="171450" lvl="5" indent="-171450">
              <a:buFont typeface="Arial" panose="020B0604020202020204" pitchFamily="34" charset="0"/>
              <a:buChar char="•"/>
            </a:pPr>
            <a:r>
              <a:rPr lang="en-US" sz="1200" dirty="0" smtClean="0"/>
              <a:t>Automotive Technology</a:t>
            </a:r>
          </a:p>
          <a:p>
            <a:pPr marL="171450" lvl="5" indent="-171450">
              <a:buFont typeface="Arial" panose="020B0604020202020204" pitchFamily="34" charset="0"/>
              <a:buChar char="•"/>
            </a:pPr>
            <a:r>
              <a:rPr kumimoji="0" lang="en-US" sz="1200" b="0" i="0" u="none" strike="noStrike" cap="none" spc="0" normalizeH="0" dirty="0" smtClean="0">
                <a:ln>
                  <a:noFill/>
                </a:ln>
                <a:solidFill>
                  <a:srgbClr val="000000"/>
                </a:solidFill>
                <a:effectLst/>
                <a:uFillTx/>
                <a:sym typeface="Arial"/>
              </a:rPr>
              <a:t>Medical Assisting</a:t>
            </a:r>
          </a:p>
          <a:p>
            <a:pPr marL="171450" lvl="5" indent="-171450">
              <a:buFont typeface="Arial" panose="020B0604020202020204" pitchFamily="34" charset="0"/>
              <a:buChar char="•"/>
            </a:pPr>
            <a:r>
              <a:rPr lang="en-US" sz="1200" dirty="0" smtClean="0"/>
              <a:t>Dental Assisting</a:t>
            </a:r>
          </a:p>
          <a:p>
            <a:pPr marL="171450" lvl="5" indent="-171450">
              <a:buFont typeface="Arial" panose="020B0604020202020204" pitchFamily="34" charset="0"/>
              <a:buChar char="•"/>
            </a:pPr>
            <a:r>
              <a:rPr kumimoji="0" lang="en-US" sz="1200" b="0" i="0" u="none" strike="noStrike" cap="none" spc="0" normalizeH="0" dirty="0" smtClean="0">
                <a:ln>
                  <a:noFill/>
                </a:ln>
                <a:solidFill>
                  <a:srgbClr val="000000"/>
                </a:solidFill>
                <a:effectLst/>
                <a:uFillTx/>
                <a:sym typeface="Arial"/>
              </a:rPr>
              <a:t>Phlebotomy</a:t>
            </a:r>
          </a:p>
          <a:p>
            <a:pPr marL="171450" lvl="5" indent="-171450">
              <a:buFont typeface="Arial" panose="020B0604020202020204" pitchFamily="34" charset="0"/>
              <a:buChar char="•"/>
            </a:pPr>
            <a:r>
              <a:rPr lang="en-US" sz="1200" dirty="0" smtClean="0"/>
              <a:t>Cosmetology</a:t>
            </a:r>
          </a:p>
          <a:p>
            <a:pPr marL="171450" lvl="5" indent="-171450">
              <a:buFont typeface="Arial" panose="020B0604020202020204" pitchFamily="34" charset="0"/>
              <a:buChar char="•"/>
            </a:pPr>
            <a:r>
              <a:rPr kumimoji="0" lang="en-US" sz="1200" b="0" i="0" u="none" strike="noStrike" cap="none" spc="0" normalizeH="0" dirty="0" smtClean="0">
                <a:ln>
                  <a:noFill/>
                </a:ln>
                <a:solidFill>
                  <a:srgbClr val="000000"/>
                </a:solidFill>
                <a:effectLst/>
                <a:uFillTx/>
                <a:sym typeface="Arial"/>
              </a:rPr>
              <a:t> LPN</a:t>
            </a:r>
          </a:p>
          <a:p>
            <a:pPr marL="171450" lvl="5" indent="-171450">
              <a:buFont typeface="Arial" panose="020B0604020202020204" pitchFamily="34" charset="0"/>
              <a:buChar char="•"/>
            </a:pPr>
            <a:r>
              <a:rPr lang="en-US" sz="1200" dirty="0" smtClean="0"/>
              <a:t>Veterinary Assistant</a:t>
            </a:r>
            <a:endParaRPr kumimoji="0" lang="en-US" sz="1200" b="0" i="0" u="none" strike="noStrike" cap="none" spc="0" normalizeH="0" baseline="0" dirty="0">
              <a:ln>
                <a:noFill/>
              </a:ln>
              <a:solidFill>
                <a:srgbClr val="000000"/>
              </a:solidFill>
              <a:effectLst/>
              <a:uFillTx/>
              <a:sym typeface="Arial"/>
            </a:endParaRPr>
          </a:p>
        </p:txBody>
      </p:sp>
      <p:sp>
        <p:nvSpPr>
          <p:cNvPr id="6" name="TextBox 5"/>
          <p:cNvSpPr txBox="1"/>
          <p:nvPr/>
        </p:nvSpPr>
        <p:spPr>
          <a:xfrm>
            <a:off x="3833446" y="4332834"/>
            <a:ext cx="2910254" cy="1569658"/>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 </a:t>
            </a:r>
            <a:endParaRPr kumimoji="0" lang="en-US" sz="1200" b="0" i="0" u="none" strike="noStrike" cap="none" spc="0" normalizeH="0" dirty="0" smtClean="0">
              <a:ln>
                <a:noFill/>
              </a:ln>
              <a:solidFill>
                <a:srgbClr val="000000"/>
              </a:solidFill>
              <a:effectLst/>
              <a:uFillTx/>
              <a:sym typeface="Arial"/>
            </a:endParaRPr>
          </a:p>
          <a:p>
            <a:pPr marL="171450" lvl="5" indent="-171450">
              <a:buFont typeface="Arial" panose="020B0604020202020204" pitchFamily="34" charset="0"/>
              <a:buChar char="•"/>
            </a:pPr>
            <a:r>
              <a:rPr lang="en-US" sz="1200" dirty="0" smtClean="0"/>
              <a:t>Culinary Arts</a:t>
            </a:r>
          </a:p>
          <a:p>
            <a:pPr marL="171450" lvl="5" indent="-171450">
              <a:buFont typeface="Arial" panose="020B0604020202020204" pitchFamily="34" charset="0"/>
              <a:buChar char="•"/>
            </a:pPr>
            <a:r>
              <a:rPr kumimoji="0" lang="en-US" sz="1200" b="0" i="0" u="none" strike="noStrike" cap="none" spc="0" normalizeH="0" dirty="0" smtClean="0">
                <a:ln>
                  <a:noFill/>
                </a:ln>
                <a:solidFill>
                  <a:srgbClr val="000000"/>
                </a:solidFill>
                <a:effectLst/>
                <a:uFillTx/>
                <a:sym typeface="Arial"/>
              </a:rPr>
              <a:t>Certified Nurses Aid</a:t>
            </a:r>
          </a:p>
          <a:p>
            <a:pPr marL="171450" lvl="5" indent="-171450">
              <a:buFont typeface="Arial" panose="020B0604020202020204" pitchFamily="34" charset="0"/>
              <a:buChar char="•"/>
            </a:pPr>
            <a:r>
              <a:rPr lang="en-US" sz="1200" dirty="0" smtClean="0"/>
              <a:t>Audio Engineering</a:t>
            </a:r>
          </a:p>
          <a:p>
            <a:pPr marL="171450" lvl="5" indent="-171450">
              <a:buFont typeface="Arial" panose="020B0604020202020204" pitchFamily="34" charset="0"/>
              <a:buChar char="•"/>
            </a:pPr>
            <a:r>
              <a:rPr kumimoji="0" lang="en-US" sz="1200" b="0" i="0" u="none" strike="noStrike" cap="none" spc="0" normalizeH="0" dirty="0" smtClean="0">
                <a:ln>
                  <a:noFill/>
                </a:ln>
                <a:solidFill>
                  <a:srgbClr val="000000"/>
                </a:solidFill>
                <a:effectLst/>
                <a:uFillTx/>
                <a:sym typeface="Arial"/>
              </a:rPr>
              <a:t>Computer Science</a:t>
            </a:r>
          </a:p>
          <a:p>
            <a:pPr marL="171450" lvl="5" indent="-171450">
              <a:buFont typeface="Arial" panose="020B0604020202020204" pitchFamily="34" charset="0"/>
              <a:buChar char="•"/>
            </a:pPr>
            <a:r>
              <a:rPr lang="en-US" sz="1200" dirty="0" smtClean="0"/>
              <a:t>Basic Electrical</a:t>
            </a:r>
          </a:p>
          <a:p>
            <a:pPr marL="171450" lvl="5" indent="-171450">
              <a:buFont typeface="Arial" panose="020B0604020202020204" pitchFamily="34" charset="0"/>
              <a:buChar char="•"/>
            </a:pPr>
            <a:r>
              <a:rPr kumimoji="0" lang="en-US" sz="1200" b="0" i="0" u="none" strike="noStrike" cap="none" spc="0" normalizeH="0" dirty="0" smtClean="0">
                <a:ln>
                  <a:noFill/>
                </a:ln>
                <a:solidFill>
                  <a:srgbClr val="000000"/>
                </a:solidFill>
                <a:effectLst/>
                <a:uFillTx/>
                <a:sym typeface="Arial"/>
              </a:rPr>
              <a:t>Health &amp; Fitness Technology</a:t>
            </a:r>
          </a:p>
          <a:p>
            <a:pPr marL="171450" lvl="5" indent="-171450">
              <a:buFont typeface="Arial" panose="020B0604020202020204" pitchFamily="34" charset="0"/>
              <a:buChar char="•"/>
            </a:pPr>
            <a:r>
              <a:rPr lang="en-US" sz="1200" dirty="0" smtClean="0"/>
              <a:t>A+COMPTIA Computer Technician</a:t>
            </a:r>
            <a:endParaRPr kumimoji="0" lang="en-US" sz="1200" b="0" i="0" u="none" strike="noStrike" cap="none" spc="0" normalizeH="0" baseline="0" dirty="0">
              <a:ln>
                <a:noFill/>
              </a:ln>
              <a:solidFill>
                <a:srgbClr val="000000"/>
              </a:solidFill>
              <a:effectLst/>
              <a:uFillTx/>
              <a:sym typeface="Arial"/>
            </a:endParaRPr>
          </a:p>
        </p:txBody>
      </p:sp>
      <p:sp>
        <p:nvSpPr>
          <p:cNvPr id="7"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rPr dirty="0"/>
              <a:t>Higher Education Student Assistance Authority</a:t>
            </a:r>
          </a:p>
        </p:txBody>
      </p:sp>
    </p:spTree>
    <p:extLst>
      <p:ext uri="{BB962C8B-B14F-4D97-AF65-F5344CB8AC3E}">
        <p14:creationId xmlns:p14="http://schemas.microsoft.com/office/powerpoint/2010/main" val="1176419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5654"/>
            <a:ext cx="9144000" cy="5178669"/>
          </a:xfrm>
          <a:prstGeom prst="rect">
            <a:avLst/>
          </a:prstGeom>
        </p:spPr>
      </p:pic>
    </p:spTree>
    <p:extLst>
      <p:ext uri="{BB962C8B-B14F-4D97-AF65-F5344CB8AC3E}">
        <p14:creationId xmlns:p14="http://schemas.microsoft.com/office/powerpoint/2010/main" val="31575801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07" name="Rectangle 3"/>
          <p:cNvSpPr txBox="1">
            <a:spLocks noGrp="1"/>
          </p:cNvSpPr>
          <p:nvPr>
            <p:ph type="body" sz="half" idx="4294967295"/>
          </p:nvPr>
        </p:nvSpPr>
        <p:spPr>
          <a:xfrm>
            <a:off x="250306" y="1559966"/>
            <a:ext cx="8893694" cy="1732216"/>
          </a:xfrm>
          <a:prstGeom prst="rect">
            <a:avLst/>
          </a:prstGeom>
        </p:spPr>
        <p:txBody>
          <a:bodyPr>
            <a:normAutofit/>
          </a:bodyPr>
          <a:lstStyle/>
          <a:p>
            <a:pPr marL="0" lvl="1" indent="228600">
              <a:spcBef>
                <a:spcPts val="1100"/>
              </a:spcBef>
              <a:buSzTx/>
              <a:buFontTx/>
              <a:buNone/>
              <a:defRPr sz="2400" b="1" u="sng"/>
            </a:pPr>
            <a:r>
              <a:rPr dirty="0"/>
              <a:t>Community College Opportunity Grant (CCOG)</a:t>
            </a:r>
          </a:p>
          <a:p>
            <a:pPr marL="0" lvl="1" indent="228600">
              <a:spcBef>
                <a:spcPts val="800"/>
              </a:spcBef>
              <a:buSzTx/>
              <a:buFontTx/>
              <a:buNone/>
              <a:defRPr sz="1800" b="1"/>
            </a:pPr>
            <a:r>
              <a:rPr sz="1600" dirty="0"/>
              <a:t>Pays for all or part of the cost of Tuition and Approved </a:t>
            </a:r>
            <a:r>
              <a:rPr sz="1600" dirty="0" smtClean="0"/>
              <a:t>fees</a:t>
            </a:r>
            <a:r>
              <a:rPr lang="en-US" sz="1600" dirty="0" smtClean="0"/>
              <a:t> at a NJ county college</a:t>
            </a:r>
            <a:endParaRPr sz="1600" dirty="0"/>
          </a:p>
          <a:p>
            <a:pPr marL="457200" lvl="1" indent="-228600">
              <a:spcBef>
                <a:spcPts val="800"/>
              </a:spcBef>
              <a:buFontTx/>
              <a:buChar char="•"/>
              <a:defRPr sz="1800"/>
            </a:pPr>
            <a:r>
              <a:rPr dirty="0"/>
              <a:t>Must take a minimum of six credits per semester</a:t>
            </a:r>
          </a:p>
          <a:p>
            <a:pPr marL="457200" lvl="1" indent="-228600">
              <a:spcBef>
                <a:spcPts val="800"/>
              </a:spcBef>
              <a:buFontTx/>
              <a:buChar char="•"/>
              <a:defRPr sz="1800"/>
            </a:pPr>
            <a:r>
              <a:rPr dirty="0"/>
              <a:t>Must make satisfactory academic progress</a:t>
            </a:r>
          </a:p>
        </p:txBody>
      </p:sp>
      <p:sp>
        <p:nvSpPr>
          <p:cNvPr id="208" name="Title 2"/>
          <p:cNvSpPr txBox="1">
            <a:spLocks noGrp="1"/>
          </p:cNvSpPr>
          <p:nvPr>
            <p:ph type="title"/>
          </p:nvPr>
        </p:nvSpPr>
        <p:spPr>
          <a:xfrm>
            <a:off x="105509" y="469154"/>
            <a:ext cx="8185637" cy="842108"/>
          </a:xfrm>
          <a:prstGeom prst="rect">
            <a:avLst/>
          </a:prstGeom>
        </p:spPr>
        <p:txBody>
          <a:bodyPr>
            <a:normAutofit fontScale="90000"/>
          </a:bodyPr>
          <a:lstStyle/>
          <a:p>
            <a:pPr algn="l" defTabSz="420623">
              <a:defRPr sz="3680"/>
            </a:pPr>
            <a:r>
              <a:rPr dirty="0"/>
              <a:t>Types of Aid:</a:t>
            </a:r>
            <a:br>
              <a:rPr dirty="0"/>
            </a:br>
            <a:r>
              <a:rPr dirty="0"/>
              <a:t>State Grants &amp; Scholarships</a:t>
            </a:r>
          </a:p>
        </p:txBody>
      </p:sp>
      <p:sp>
        <p:nvSpPr>
          <p:cNvPr id="209"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graphicFrame>
        <p:nvGraphicFramePr>
          <p:cNvPr id="210" name="Table 5"/>
          <p:cNvGraphicFramePr/>
          <p:nvPr>
            <p:extLst>
              <p:ext uri="{D42A27DB-BD31-4B8C-83A1-F6EECF244321}">
                <p14:modId xmlns:p14="http://schemas.microsoft.com/office/powerpoint/2010/main" val="3759931753"/>
              </p:ext>
            </p:extLst>
          </p:nvPr>
        </p:nvGraphicFramePr>
        <p:xfrm>
          <a:off x="599809" y="3436098"/>
          <a:ext cx="8229600" cy="2224039"/>
        </p:xfrm>
        <a:graphic>
          <a:graphicData uri="http://schemas.openxmlformats.org/drawingml/2006/table">
            <a:tbl>
              <a:tblPr firstRow="1" bandRow="1">
                <a:tableStyleId>{4C3C2611-4C71-4FC5-86AE-919BDF0F9419}</a:tableStyleId>
              </a:tblPr>
              <a:tblGrid>
                <a:gridCol w="1798772">
                  <a:extLst>
                    <a:ext uri="{9D8B030D-6E8A-4147-A177-3AD203B41FA5}">
                      <a16:colId xmlns:a16="http://schemas.microsoft.com/office/drawing/2014/main" val="20000"/>
                    </a:ext>
                  </a:extLst>
                </a:gridCol>
                <a:gridCol w="6430828">
                  <a:extLst>
                    <a:ext uri="{9D8B030D-6E8A-4147-A177-3AD203B41FA5}">
                      <a16:colId xmlns:a16="http://schemas.microsoft.com/office/drawing/2014/main" val="20001"/>
                    </a:ext>
                  </a:extLst>
                </a:gridCol>
              </a:tblGrid>
              <a:tr h="499553">
                <a:tc>
                  <a:txBody>
                    <a:bodyPr/>
                    <a:lstStyle/>
                    <a:p>
                      <a:pPr defTabSz="457200">
                        <a:defRPr sz="1800" b="0">
                          <a:solidFill>
                            <a:srgbClr val="000000"/>
                          </a:solidFill>
                        </a:defRPr>
                      </a:pPr>
                      <a:r>
                        <a:rPr b="1">
                          <a:solidFill>
                            <a:srgbClr val="FFFFFF"/>
                          </a:solidFill>
                        </a:rPr>
                        <a:t>Tier I</a:t>
                      </a:r>
                    </a:p>
                  </a:txBody>
                  <a:tcPr marL="45720" marR="45720" anchor="ctr" horzOverflow="overflow">
                    <a:solidFill>
                      <a:srgbClr val="96A6E1"/>
                    </a:solidFill>
                  </a:tcPr>
                </a:tc>
                <a:tc>
                  <a:txBody>
                    <a:bodyPr/>
                    <a:lstStyle/>
                    <a:p>
                      <a:pPr defTabSz="457200">
                        <a:defRPr sz="1800" b="0">
                          <a:solidFill>
                            <a:srgbClr val="000000"/>
                          </a:solidFill>
                        </a:defRPr>
                      </a:pPr>
                      <a:r>
                        <a:rPr b="1" dirty="0">
                          <a:solidFill>
                            <a:srgbClr val="FFFFFF"/>
                          </a:solidFill>
                        </a:rPr>
                        <a:t>AGI </a:t>
                      </a:r>
                      <a:r>
                        <a:rPr b="1" dirty="0" smtClean="0">
                          <a:solidFill>
                            <a:srgbClr val="FFFFFF"/>
                          </a:solidFill>
                        </a:rPr>
                        <a:t> </a:t>
                      </a:r>
                      <a:r>
                        <a:rPr b="1" dirty="0">
                          <a:solidFill>
                            <a:srgbClr val="FFFFFF"/>
                          </a:solidFill>
                        </a:rPr>
                        <a:t>$0 - $65,000 for maximum </a:t>
                      </a:r>
                      <a:r>
                        <a:rPr b="1" dirty="0" smtClean="0">
                          <a:solidFill>
                            <a:srgbClr val="FFFFFF"/>
                          </a:solidFill>
                        </a:rPr>
                        <a:t>award</a:t>
                      </a:r>
                      <a:r>
                        <a:rPr lang="en-US" b="1" dirty="0" smtClean="0">
                          <a:solidFill>
                            <a:srgbClr val="FFFFFF"/>
                          </a:solidFill>
                        </a:rPr>
                        <a:t>: Tuition</a:t>
                      </a:r>
                      <a:r>
                        <a:rPr lang="en-US" b="1" baseline="0" dirty="0" smtClean="0">
                          <a:solidFill>
                            <a:srgbClr val="FFFFFF"/>
                          </a:solidFill>
                        </a:rPr>
                        <a:t> Free</a:t>
                      </a:r>
                      <a:endParaRPr b="1" dirty="0">
                        <a:solidFill>
                          <a:srgbClr val="FFFFFF"/>
                        </a:solidFill>
                      </a:endParaRPr>
                    </a:p>
                  </a:txBody>
                  <a:tcPr marL="45720" marR="45720" anchor="ctr" horzOverflow="overflow">
                    <a:solidFill>
                      <a:srgbClr val="96A6E1"/>
                    </a:solidFill>
                  </a:tcPr>
                </a:tc>
                <a:extLst>
                  <a:ext uri="{0D108BD9-81ED-4DB2-BD59-A6C34878D82A}">
                    <a16:rowId xmlns:a16="http://schemas.microsoft.com/office/drawing/2014/main" val="10000"/>
                  </a:ext>
                </a:extLst>
              </a:tr>
              <a:tr h="862243">
                <a:tc>
                  <a:txBody>
                    <a:bodyPr/>
                    <a:lstStyle/>
                    <a:p>
                      <a:pPr defTabSz="457200">
                        <a:defRPr sz="1800"/>
                      </a:pPr>
                      <a:r>
                        <a:t>Tier II</a:t>
                      </a:r>
                    </a:p>
                  </a:txBody>
                  <a:tcPr marL="45720" marR="45720" anchor="ctr" horzOverflow="overflow"/>
                </a:tc>
                <a:tc>
                  <a:txBody>
                    <a:bodyPr/>
                    <a:lstStyle/>
                    <a:p>
                      <a:pPr defTabSz="457200">
                        <a:defRPr sz="1800"/>
                      </a:pPr>
                      <a:r>
                        <a:rPr dirty="0"/>
                        <a:t>AGI </a:t>
                      </a:r>
                      <a:r>
                        <a:rPr dirty="0" smtClean="0"/>
                        <a:t>$</a:t>
                      </a:r>
                      <a:r>
                        <a:rPr dirty="0"/>
                        <a:t>65,001 – 80,000 for 50% of the maximum award at </a:t>
                      </a:r>
                      <a:r>
                        <a:rPr dirty="0" smtClean="0"/>
                        <a:t>that </a:t>
                      </a:r>
                      <a:r>
                        <a:rPr lang="en-US" dirty="0" smtClean="0"/>
                        <a:t>county college</a:t>
                      </a:r>
                      <a:endParaRPr dirty="0"/>
                    </a:p>
                  </a:txBody>
                  <a:tcPr marL="45720" marR="45720" anchor="ctr" horzOverflow="overflow">
                    <a:solidFill>
                      <a:srgbClr val="CAD3F0"/>
                    </a:solidFill>
                  </a:tcPr>
                </a:tc>
                <a:extLst>
                  <a:ext uri="{0D108BD9-81ED-4DB2-BD59-A6C34878D82A}">
                    <a16:rowId xmlns:a16="http://schemas.microsoft.com/office/drawing/2014/main" val="10001"/>
                  </a:ext>
                </a:extLst>
              </a:tr>
              <a:tr h="862243">
                <a:tc>
                  <a:txBody>
                    <a:bodyPr/>
                    <a:lstStyle/>
                    <a:p>
                      <a:pPr defTabSz="457200">
                        <a:defRPr sz="1800"/>
                      </a:pPr>
                      <a:r>
                        <a:t>Tier III</a:t>
                      </a:r>
                    </a:p>
                  </a:txBody>
                  <a:tcPr marL="45720" marR="45720" anchor="ctr" horzOverflow="overflow"/>
                </a:tc>
                <a:tc>
                  <a:txBody>
                    <a:bodyPr/>
                    <a:lstStyle/>
                    <a:p>
                      <a:pPr defTabSz="457200">
                        <a:defRPr sz="1800"/>
                      </a:pPr>
                      <a:r>
                        <a:rPr dirty="0" smtClean="0"/>
                        <a:t>AGI </a:t>
                      </a:r>
                      <a:r>
                        <a:rPr dirty="0"/>
                        <a:t>$80,001 - $100,000 for 33% of the maximum award </a:t>
                      </a:r>
                      <a:r>
                        <a:rPr dirty="0" smtClean="0"/>
                        <a:t>at </a:t>
                      </a:r>
                      <a:r>
                        <a:rPr dirty="0"/>
                        <a:t>that </a:t>
                      </a:r>
                      <a:r>
                        <a:rPr lang="en-US" dirty="0" smtClean="0"/>
                        <a:t>county college</a:t>
                      </a:r>
                      <a:endParaRPr dirty="0"/>
                    </a:p>
                  </a:txBody>
                  <a:tcPr marL="45720" marR="45720" anchor="ctr" horzOverflow="overflow"/>
                </a:tc>
                <a:extLst>
                  <a:ext uri="{0D108BD9-81ED-4DB2-BD59-A6C34878D82A}">
                    <a16:rowId xmlns:a16="http://schemas.microsoft.com/office/drawing/2014/main" val="10002"/>
                  </a:ext>
                </a:extLst>
              </a:tr>
            </a:tbl>
          </a:graphicData>
        </a:graphic>
      </p:graphicFrame>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6864698" y="199359"/>
            <a:ext cx="2117910" cy="1111903"/>
          </a:xfrm>
          <a:prstGeom prst="rect">
            <a:avLst/>
          </a:prstGeom>
          <a:ln>
            <a:noFill/>
          </a:ln>
          <a:extLst>
            <a:ext uri="{53640926-AAD7-44D8-BBD7-CCE9431645EC}">
              <a14:shadowObscured xmlns:a14="http://schemas.microsoft.com/office/drawing/2010/main"/>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15" name="Title 2"/>
          <p:cNvSpPr txBox="1">
            <a:spLocks noGrp="1"/>
          </p:cNvSpPr>
          <p:nvPr>
            <p:ph type="title"/>
          </p:nvPr>
        </p:nvSpPr>
        <p:spPr>
          <a:xfrm>
            <a:off x="457200" y="279400"/>
            <a:ext cx="8229600" cy="1143000"/>
          </a:xfrm>
          <a:prstGeom prst="rect">
            <a:avLst/>
          </a:prstGeom>
        </p:spPr>
        <p:txBody>
          <a:bodyPr>
            <a:normAutofit fontScale="90000"/>
          </a:bodyPr>
          <a:lstStyle/>
          <a:p>
            <a:pPr algn="l" defTabSz="420623">
              <a:defRPr sz="3680"/>
            </a:pPr>
            <a:r>
              <a:rPr dirty="0"/>
              <a:t>Types of Aid:</a:t>
            </a:r>
            <a:br>
              <a:rPr dirty="0"/>
            </a:br>
            <a:r>
              <a:rPr dirty="0"/>
              <a:t>State Grants &amp; Scholarships</a:t>
            </a:r>
          </a:p>
        </p:txBody>
      </p:sp>
      <p:sp>
        <p:nvSpPr>
          <p:cNvPr id="216"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graphicFrame>
        <p:nvGraphicFramePr>
          <p:cNvPr id="217" name="Table 5"/>
          <p:cNvGraphicFramePr/>
          <p:nvPr>
            <p:extLst>
              <p:ext uri="{D42A27DB-BD31-4B8C-83A1-F6EECF244321}">
                <p14:modId xmlns:p14="http://schemas.microsoft.com/office/powerpoint/2010/main" val="3378345019"/>
              </p:ext>
            </p:extLst>
          </p:nvPr>
        </p:nvGraphicFramePr>
        <p:xfrm>
          <a:off x="519442" y="3723247"/>
          <a:ext cx="8347527" cy="2224039"/>
        </p:xfrm>
        <a:graphic>
          <a:graphicData uri="http://schemas.openxmlformats.org/drawingml/2006/table">
            <a:tbl>
              <a:tblPr firstRow="1" bandRow="1">
                <a:tableStyleId>{4C3C2611-4C71-4FC5-86AE-919BDF0F9419}</a:tableStyleId>
              </a:tblPr>
              <a:tblGrid>
                <a:gridCol w="1824547">
                  <a:extLst>
                    <a:ext uri="{9D8B030D-6E8A-4147-A177-3AD203B41FA5}">
                      <a16:colId xmlns:a16="http://schemas.microsoft.com/office/drawing/2014/main" val="20000"/>
                    </a:ext>
                  </a:extLst>
                </a:gridCol>
                <a:gridCol w="6522980">
                  <a:extLst>
                    <a:ext uri="{9D8B030D-6E8A-4147-A177-3AD203B41FA5}">
                      <a16:colId xmlns:a16="http://schemas.microsoft.com/office/drawing/2014/main" val="20001"/>
                    </a:ext>
                  </a:extLst>
                </a:gridCol>
              </a:tblGrid>
              <a:tr h="499553">
                <a:tc>
                  <a:txBody>
                    <a:bodyPr/>
                    <a:lstStyle/>
                    <a:p>
                      <a:pPr defTabSz="457200">
                        <a:defRPr sz="1800" b="0">
                          <a:solidFill>
                            <a:srgbClr val="000000"/>
                          </a:solidFill>
                        </a:defRPr>
                      </a:pPr>
                      <a:r>
                        <a:rPr b="1">
                          <a:solidFill>
                            <a:srgbClr val="FFFFFF"/>
                          </a:solidFill>
                        </a:rPr>
                        <a:t>Tier I</a:t>
                      </a:r>
                    </a:p>
                  </a:txBody>
                  <a:tcPr marL="45720" marR="45720" anchor="ctr" horzOverflow="overflow">
                    <a:solidFill>
                      <a:srgbClr val="96A6E1"/>
                    </a:solidFill>
                  </a:tcPr>
                </a:tc>
                <a:tc>
                  <a:txBody>
                    <a:bodyPr/>
                    <a:lstStyle/>
                    <a:p>
                      <a:pPr defTabSz="457200">
                        <a:defRPr sz="1800" b="0">
                          <a:solidFill>
                            <a:srgbClr val="000000"/>
                          </a:solidFill>
                        </a:defRPr>
                      </a:pPr>
                      <a:r>
                        <a:rPr b="1" dirty="0">
                          <a:solidFill>
                            <a:srgbClr val="FFFFFF"/>
                          </a:solidFill>
                        </a:rPr>
                        <a:t>AGI </a:t>
                      </a:r>
                      <a:r>
                        <a:rPr b="1" dirty="0" smtClean="0">
                          <a:solidFill>
                            <a:srgbClr val="FFFFFF"/>
                          </a:solidFill>
                        </a:rPr>
                        <a:t>$</a:t>
                      </a:r>
                      <a:r>
                        <a:rPr b="1" dirty="0">
                          <a:solidFill>
                            <a:srgbClr val="FFFFFF"/>
                          </a:solidFill>
                        </a:rPr>
                        <a:t>0 - $65,000 for maximum </a:t>
                      </a:r>
                      <a:r>
                        <a:rPr b="1" dirty="0" smtClean="0">
                          <a:solidFill>
                            <a:srgbClr val="FFFFFF"/>
                          </a:solidFill>
                        </a:rPr>
                        <a:t>award</a:t>
                      </a:r>
                      <a:r>
                        <a:rPr lang="en-US" b="1" dirty="0" smtClean="0">
                          <a:solidFill>
                            <a:srgbClr val="FFFFFF"/>
                          </a:solidFill>
                        </a:rPr>
                        <a:t>: Tuition Free</a:t>
                      </a:r>
                      <a:endParaRPr b="1" dirty="0">
                        <a:solidFill>
                          <a:srgbClr val="FFFFFF"/>
                        </a:solidFill>
                      </a:endParaRPr>
                    </a:p>
                  </a:txBody>
                  <a:tcPr marL="45720" marR="45720" anchor="ctr" horzOverflow="overflow">
                    <a:solidFill>
                      <a:srgbClr val="96A6E1"/>
                    </a:solidFill>
                  </a:tcPr>
                </a:tc>
                <a:extLst>
                  <a:ext uri="{0D108BD9-81ED-4DB2-BD59-A6C34878D82A}">
                    <a16:rowId xmlns:a16="http://schemas.microsoft.com/office/drawing/2014/main" val="10000"/>
                  </a:ext>
                </a:extLst>
              </a:tr>
              <a:tr h="862243">
                <a:tc>
                  <a:txBody>
                    <a:bodyPr/>
                    <a:lstStyle/>
                    <a:p>
                      <a:pPr defTabSz="457200">
                        <a:defRPr sz="1800"/>
                      </a:pPr>
                      <a:r>
                        <a:rPr dirty="0"/>
                        <a:t>Tier II</a:t>
                      </a:r>
                    </a:p>
                  </a:txBody>
                  <a:tcPr marL="45720" marR="45720" anchor="ctr" horzOverflow="overflow"/>
                </a:tc>
                <a:tc>
                  <a:txBody>
                    <a:bodyPr/>
                    <a:lstStyle/>
                    <a:p>
                      <a:pPr defTabSz="457200">
                        <a:defRPr sz="1800"/>
                      </a:pPr>
                      <a:r>
                        <a:rPr dirty="0"/>
                        <a:t>AGI </a:t>
                      </a:r>
                      <a:r>
                        <a:rPr dirty="0" smtClean="0"/>
                        <a:t>$</a:t>
                      </a:r>
                      <a:r>
                        <a:rPr dirty="0"/>
                        <a:t>65.001 – 80,000 </a:t>
                      </a:r>
                      <a:r>
                        <a:rPr dirty="0" smtClean="0"/>
                        <a:t>pay </a:t>
                      </a:r>
                      <a:r>
                        <a:rPr lang="en-US" dirty="0" smtClean="0"/>
                        <a:t>net price</a:t>
                      </a:r>
                      <a:r>
                        <a:rPr lang="en-US" baseline="0" dirty="0" smtClean="0"/>
                        <a:t> of no more </a:t>
                      </a:r>
                      <a:r>
                        <a:rPr dirty="0" smtClean="0"/>
                        <a:t>than </a:t>
                      </a:r>
                      <a:r>
                        <a:rPr dirty="0"/>
                        <a:t>$</a:t>
                      </a:r>
                      <a:r>
                        <a:rPr dirty="0" smtClean="0"/>
                        <a:t>7,500</a:t>
                      </a:r>
                      <a:r>
                        <a:rPr lang="en-US" dirty="0" smtClean="0"/>
                        <a:t>,</a:t>
                      </a:r>
                      <a:r>
                        <a:rPr lang="en-US" baseline="0" dirty="0" smtClean="0"/>
                        <a:t> tuition and fees</a:t>
                      </a:r>
                      <a:endParaRPr dirty="0"/>
                    </a:p>
                  </a:txBody>
                  <a:tcPr marL="45720" marR="45720" anchor="ctr" horzOverflow="overflow">
                    <a:solidFill>
                      <a:srgbClr val="CAD3F0"/>
                    </a:solidFill>
                  </a:tcPr>
                </a:tc>
                <a:extLst>
                  <a:ext uri="{0D108BD9-81ED-4DB2-BD59-A6C34878D82A}">
                    <a16:rowId xmlns:a16="http://schemas.microsoft.com/office/drawing/2014/main" val="10001"/>
                  </a:ext>
                </a:extLst>
              </a:tr>
              <a:tr h="862243">
                <a:tc>
                  <a:txBody>
                    <a:bodyPr/>
                    <a:lstStyle/>
                    <a:p>
                      <a:pPr defTabSz="457200">
                        <a:defRPr sz="1800"/>
                      </a:pPr>
                      <a:r>
                        <a:t>Tier III</a:t>
                      </a:r>
                    </a:p>
                  </a:txBody>
                  <a:tcPr marL="45720" marR="45720" anchor="ctr" horzOverflow="overflow"/>
                </a:tc>
                <a:tc>
                  <a:txBody>
                    <a:bodyPr/>
                    <a:lstStyle/>
                    <a:p>
                      <a:pPr defTabSz="457200">
                        <a:defRPr sz="1800"/>
                      </a:pPr>
                      <a:r>
                        <a:rPr dirty="0"/>
                        <a:t>AGI </a:t>
                      </a:r>
                      <a:r>
                        <a:rPr dirty="0" smtClean="0"/>
                        <a:t>$</a:t>
                      </a:r>
                      <a:r>
                        <a:rPr dirty="0"/>
                        <a:t>80,001 - $100,000 </a:t>
                      </a:r>
                      <a:r>
                        <a:rPr dirty="0" smtClean="0"/>
                        <a:t>pay </a:t>
                      </a:r>
                      <a:r>
                        <a:rPr lang="en-US" dirty="0" smtClean="0"/>
                        <a:t>net </a:t>
                      </a:r>
                      <a:r>
                        <a:rPr dirty="0" smtClean="0"/>
                        <a:t>price </a:t>
                      </a:r>
                      <a:r>
                        <a:rPr dirty="0"/>
                        <a:t>of no more than $</a:t>
                      </a:r>
                      <a:r>
                        <a:rPr dirty="0" smtClean="0"/>
                        <a:t>10,000</a:t>
                      </a:r>
                      <a:r>
                        <a:rPr lang="en-US" dirty="0" smtClean="0"/>
                        <a:t> tuition and fees</a:t>
                      </a:r>
                      <a:endParaRPr dirty="0"/>
                    </a:p>
                  </a:txBody>
                  <a:tcPr marL="45720" marR="45720" anchor="ctr" horzOverflow="overflow"/>
                </a:tc>
                <a:extLst>
                  <a:ext uri="{0D108BD9-81ED-4DB2-BD59-A6C34878D82A}">
                    <a16:rowId xmlns:a16="http://schemas.microsoft.com/office/drawing/2014/main" val="10002"/>
                  </a:ext>
                </a:extLst>
              </a:tr>
            </a:tbl>
          </a:graphicData>
        </a:graphic>
      </p:graphicFrame>
      <p:sp>
        <p:nvSpPr>
          <p:cNvPr id="218" name="Garden State Guarantee…"/>
          <p:cNvSpPr txBox="1"/>
          <p:nvPr/>
        </p:nvSpPr>
        <p:spPr>
          <a:xfrm>
            <a:off x="474134" y="1617238"/>
            <a:ext cx="8277198" cy="2191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spcBef>
                <a:spcPts val="300"/>
              </a:spcBef>
              <a:buClr>
                <a:srgbClr val="000000"/>
              </a:buClr>
              <a:defRPr sz="1400"/>
            </a:pPr>
            <a:r>
              <a:rPr sz="2400" b="1" u="sng" dirty="0"/>
              <a:t>Garden State </a:t>
            </a:r>
            <a:r>
              <a:rPr sz="2400" b="1" u="sng" dirty="0" smtClean="0"/>
              <a:t>Guarantee</a:t>
            </a:r>
            <a:endParaRPr lang="en-US" sz="2400" b="1" u="sng" dirty="0" smtClean="0"/>
          </a:p>
          <a:p>
            <a:pPr lvl="1" indent="0" defTabSz="457200">
              <a:spcBef>
                <a:spcPts val="300"/>
              </a:spcBef>
              <a:buClr>
                <a:srgbClr val="000000"/>
              </a:buClr>
              <a:defRPr sz="1400"/>
            </a:pPr>
            <a:r>
              <a:rPr lang="en-US" sz="1600" b="1" dirty="0"/>
              <a:t>Pays for all or part of the cost of Tuition and Approved fees at a NJ </a:t>
            </a:r>
            <a:r>
              <a:rPr lang="en-US" sz="1600" b="1" dirty="0" smtClean="0"/>
              <a:t>state </a:t>
            </a:r>
            <a:r>
              <a:rPr lang="en-US" sz="1600" b="1" dirty="0"/>
              <a:t>college</a:t>
            </a:r>
          </a:p>
          <a:p>
            <a:pPr marL="457200" indent="-228600" defTabSz="457200">
              <a:lnSpc>
                <a:spcPct val="120000"/>
              </a:lnSpc>
              <a:spcBef>
                <a:spcPts val="300"/>
              </a:spcBef>
              <a:buClr>
                <a:srgbClr val="000000"/>
              </a:buClr>
              <a:buSzPct val="100000"/>
              <a:buChar char="•"/>
              <a:defRPr sz="1800"/>
            </a:pPr>
            <a:r>
              <a:rPr dirty="0" smtClean="0"/>
              <a:t>New </a:t>
            </a:r>
            <a:r>
              <a:rPr dirty="0"/>
              <a:t>Jersey State Colleges and Universities </a:t>
            </a:r>
          </a:p>
          <a:p>
            <a:pPr marL="457200" indent="-228600" defTabSz="457200">
              <a:lnSpc>
                <a:spcPct val="120000"/>
              </a:lnSpc>
              <a:spcBef>
                <a:spcPts val="300"/>
              </a:spcBef>
              <a:buClr>
                <a:srgbClr val="000000"/>
              </a:buClr>
              <a:buSzPct val="100000"/>
              <a:buChar char="•"/>
              <a:defRPr sz="1800"/>
            </a:pPr>
            <a:r>
              <a:rPr dirty="0"/>
              <a:t>Must make Satisfactory Academic Progress</a:t>
            </a:r>
          </a:p>
          <a:p>
            <a:pPr marL="457200" indent="-228600" defTabSz="457200">
              <a:lnSpc>
                <a:spcPct val="120000"/>
              </a:lnSpc>
              <a:spcBef>
                <a:spcPts val="300"/>
              </a:spcBef>
              <a:buClr>
                <a:srgbClr val="000000"/>
              </a:buClr>
              <a:buSzPct val="100000"/>
              <a:buChar char="•"/>
              <a:defRPr sz="1800"/>
            </a:pPr>
            <a:r>
              <a:rPr dirty="0"/>
              <a:t>Available for students in their third and fourth year of </a:t>
            </a:r>
            <a:r>
              <a:rPr dirty="0" smtClean="0"/>
              <a:t>enrollment</a:t>
            </a:r>
            <a:r>
              <a:rPr lang="en-US" dirty="0" smtClean="0"/>
              <a:t> at a public 4-year institution</a:t>
            </a:r>
            <a:endParaRPr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bwMode="auto">
          <a:xfrm>
            <a:off x="6864698" y="161514"/>
            <a:ext cx="2117910" cy="1111903"/>
          </a:xfrm>
          <a:prstGeom prst="rect">
            <a:avLst/>
          </a:prstGeom>
          <a:ln>
            <a:noFill/>
          </a:ln>
          <a:extLst>
            <a:ext uri="{53640926-AAD7-44D8-BBD7-CCE9431645EC}">
              <a14:shadowObscured xmlns:a14="http://schemas.microsoft.com/office/drawing/2010/main"/>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3" name="Rectangle 3"/>
          <p:cNvSpPr txBox="1">
            <a:spLocks noGrp="1"/>
          </p:cNvSpPr>
          <p:nvPr>
            <p:ph type="body" idx="4294967295"/>
          </p:nvPr>
        </p:nvSpPr>
        <p:spPr>
          <a:xfrm>
            <a:off x="457200" y="1371738"/>
            <a:ext cx="8229600" cy="4544198"/>
          </a:xfrm>
          <a:prstGeom prst="rect">
            <a:avLst/>
          </a:prstGeom>
        </p:spPr>
        <p:txBody>
          <a:bodyPr/>
          <a:lstStyle/>
          <a:p>
            <a:pPr marL="0" lvl="2" indent="457200">
              <a:spcBef>
                <a:spcPts val="1000"/>
              </a:spcBef>
              <a:buSzTx/>
              <a:buFontTx/>
              <a:buNone/>
              <a:defRPr sz="1600">
                <a:solidFill>
                  <a:srgbClr val="660066"/>
                </a:solidFill>
              </a:defRPr>
            </a:pPr>
            <a:endParaRPr dirty="0"/>
          </a:p>
          <a:p>
            <a:pPr marL="342899" indent="-342899">
              <a:lnSpc>
                <a:spcPct val="120000"/>
              </a:lnSpc>
              <a:spcBef>
                <a:spcPts val="0"/>
              </a:spcBef>
              <a:defRPr sz="2000"/>
            </a:pPr>
            <a:r>
              <a:rPr dirty="0"/>
              <a:t>Student enrolls in a bona fide 3 + 1 major/degree program</a:t>
            </a:r>
          </a:p>
          <a:p>
            <a:pPr marL="342899" indent="-342899">
              <a:lnSpc>
                <a:spcPct val="120000"/>
              </a:lnSpc>
              <a:spcBef>
                <a:spcPts val="0"/>
              </a:spcBef>
              <a:defRPr sz="2000"/>
            </a:pPr>
            <a:r>
              <a:rPr dirty="0"/>
              <a:t>Student completes the first two years at the community college and earns an Associate Degree</a:t>
            </a:r>
          </a:p>
          <a:p>
            <a:pPr marL="342899" indent="-342899">
              <a:lnSpc>
                <a:spcPct val="120000"/>
              </a:lnSpc>
              <a:spcBef>
                <a:spcPts val="0"/>
              </a:spcBef>
              <a:defRPr sz="2000"/>
            </a:pPr>
            <a:r>
              <a:rPr dirty="0"/>
              <a:t>Pays community college tuition and fees for the associate degree </a:t>
            </a:r>
            <a:r>
              <a:rPr b="1" u="sng" dirty="0"/>
              <a:t>and</a:t>
            </a:r>
            <a:r>
              <a:rPr dirty="0"/>
              <a:t> the third year of their </a:t>
            </a:r>
            <a:r>
              <a:rPr lang="en-US" dirty="0" smtClean="0"/>
              <a:t>bachelor’s degree </a:t>
            </a:r>
            <a:r>
              <a:rPr dirty="0" smtClean="0"/>
              <a:t>program</a:t>
            </a:r>
            <a:endParaRPr dirty="0"/>
          </a:p>
          <a:p>
            <a:pPr marL="342899" indent="-342899">
              <a:lnSpc>
                <a:spcPct val="120000"/>
              </a:lnSpc>
              <a:spcBef>
                <a:spcPts val="0"/>
              </a:spcBef>
              <a:defRPr sz="2000"/>
            </a:pPr>
            <a:r>
              <a:rPr dirty="0"/>
              <a:t>Attends and pays the four-year </a:t>
            </a:r>
            <a:r>
              <a:rPr dirty="0" smtClean="0"/>
              <a:t>institution</a:t>
            </a:r>
            <a:r>
              <a:rPr lang="en-US" dirty="0" smtClean="0"/>
              <a:t>‘s </a:t>
            </a:r>
            <a:r>
              <a:rPr dirty="0" smtClean="0"/>
              <a:t>tuition </a:t>
            </a:r>
            <a:r>
              <a:rPr dirty="0"/>
              <a:t/>
            </a:r>
            <a:br>
              <a:rPr dirty="0"/>
            </a:br>
            <a:r>
              <a:rPr dirty="0"/>
              <a:t>and fees in the final </a:t>
            </a:r>
            <a:r>
              <a:rPr dirty="0" smtClean="0"/>
              <a:t>year</a:t>
            </a:r>
            <a:r>
              <a:rPr lang="en-US" dirty="0" smtClean="0"/>
              <a:t> of the bachelor degree</a:t>
            </a:r>
            <a:endParaRPr dirty="0"/>
          </a:p>
          <a:p>
            <a:pPr marL="342899" indent="-342899">
              <a:lnSpc>
                <a:spcPct val="120000"/>
              </a:lnSpc>
              <a:spcBef>
                <a:spcPts val="0"/>
              </a:spcBef>
              <a:defRPr sz="2000"/>
            </a:pPr>
            <a:r>
              <a:rPr dirty="0"/>
              <a:t>Meet all other eligibility criteria for TAG, </a:t>
            </a:r>
            <a:br>
              <a:rPr dirty="0"/>
            </a:br>
            <a:r>
              <a:rPr dirty="0"/>
              <a:t>NJSTARS, CCOG</a:t>
            </a:r>
          </a:p>
        </p:txBody>
      </p:sp>
      <p:sp>
        <p:nvSpPr>
          <p:cNvPr id="224" name="Title 2"/>
          <p:cNvSpPr txBox="1">
            <a:spLocks noGrp="1"/>
          </p:cNvSpPr>
          <p:nvPr>
            <p:ph type="title"/>
          </p:nvPr>
        </p:nvSpPr>
        <p:spPr>
          <a:xfrm>
            <a:off x="457200" y="279400"/>
            <a:ext cx="8229600" cy="1143000"/>
          </a:xfrm>
          <a:prstGeom prst="rect">
            <a:avLst/>
          </a:prstGeom>
        </p:spPr>
        <p:txBody>
          <a:bodyPr/>
          <a:lstStyle>
            <a:lvl1pPr defTabSz="438911">
              <a:defRPr sz="3839"/>
            </a:lvl1pPr>
          </a:lstStyle>
          <a:p>
            <a:r>
              <a:t>3 + 1 Degree Completion Programs</a:t>
            </a:r>
          </a:p>
        </p:txBody>
      </p:sp>
      <p:sp>
        <p:nvSpPr>
          <p:cNvPr id="22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pic>
        <p:nvPicPr>
          <p:cNvPr id="226" name="gradHat_web.png" descr="gradHat_web.png"/>
          <p:cNvPicPr>
            <a:picLocks noChangeAspect="1"/>
          </p:cNvPicPr>
          <p:nvPr/>
        </p:nvPicPr>
        <p:blipFill>
          <a:blip r:embed="rId2">
            <a:extLst/>
          </a:blip>
          <a:stretch>
            <a:fillRect/>
          </a:stretch>
        </p:blipFill>
        <p:spPr>
          <a:xfrm>
            <a:off x="6317199" y="3481754"/>
            <a:ext cx="2549770" cy="2267656"/>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29" name="Rectangle 2"/>
          <p:cNvSpPr txBox="1">
            <a:spLocks noGrp="1"/>
          </p:cNvSpPr>
          <p:nvPr>
            <p:ph type="title"/>
          </p:nvPr>
        </p:nvSpPr>
        <p:spPr>
          <a:prstGeom prst="rect">
            <a:avLst/>
          </a:prstGeom>
        </p:spPr>
        <p:txBody>
          <a:bodyPr lIns="46037" tIns="46037" rIns="46037" bIns="46037">
            <a:normAutofit fontScale="90000"/>
          </a:bodyPr>
          <a:lstStyle>
            <a:lvl1pPr defTabSz="420623">
              <a:defRPr sz="3680"/>
            </a:lvl1pPr>
          </a:lstStyle>
          <a:p>
            <a:r>
              <a:rPr dirty="0" smtClean="0"/>
              <a:t>Loans </a:t>
            </a:r>
            <a:r>
              <a:rPr dirty="0"/>
              <a:t>&amp; </a:t>
            </a:r>
            <a:r>
              <a:rPr lang="en-US" dirty="0" smtClean="0"/>
              <a:t>Financing </a:t>
            </a:r>
            <a:r>
              <a:rPr dirty="0" smtClean="0"/>
              <a:t>Shortfall </a:t>
            </a:r>
            <a:r>
              <a:rPr dirty="0"/>
              <a:t>Solutions</a:t>
            </a:r>
          </a:p>
        </p:txBody>
      </p:sp>
      <p:sp>
        <p:nvSpPr>
          <p:cNvPr id="230" name="Rectangle 3"/>
          <p:cNvSpPr txBox="1">
            <a:spLocks noGrp="1"/>
          </p:cNvSpPr>
          <p:nvPr>
            <p:ph type="body" idx="4294967295"/>
          </p:nvPr>
        </p:nvSpPr>
        <p:spPr>
          <a:xfrm>
            <a:off x="678234" y="1838352"/>
            <a:ext cx="8144862" cy="3800598"/>
          </a:xfrm>
          <a:prstGeom prst="rect">
            <a:avLst/>
          </a:prstGeom>
        </p:spPr>
        <p:txBody>
          <a:bodyPr lIns="46037" tIns="46037" rIns="46037" bIns="46037">
            <a:normAutofit fontScale="92500"/>
          </a:bodyPr>
          <a:lstStyle/>
          <a:p>
            <a:pPr>
              <a:lnSpc>
                <a:spcPct val="120000"/>
              </a:lnSpc>
              <a:spcBef>
                <a:spcPts val="900"/>
              </a:spcBef>
              <a:defRPr sz="2200"/>
            </a:pPr>
            <a:r>
              <a:rPr dirty="0"/>
              <a:t>Monthly Payment Plans – offered by the college</a:t>
            </a:r>
          </a:p>
          <a:p>
            <a:pPr>
              <a:lnSpc>
                <a:spcPct val="120000"/>
              </a:lnSpc>
              <a:spcBef>
                <a:spcPts val="900"/>
              </a:spcBef>
              <a:defRPr sz="2200"/>
            </a:pPr>
            <a:r>
              <a:rPr dirty="0"/>
              <a:t>Federal Direct Loan Program (1</a:t>
            </a:r>
            <a:r>
              <a:rPr baseline="30000" dirty="0"/>
              <a:t>st</a:t>
            </a:r>
            <a:r>
              <a:rPr dirty="0"/>
              <a:t> year dependent student)</a:t>
            </a:r>
          </a:p>
          <a:p>
            <a:pPr marL="742950" lvl="1" indent="-285750">
              <a:lnSpc>
                <a:spcPct val="120000"/>
              </a:lnSpc>
              <a:spcBef>
                <a:spcPts val="900"/>
              </a:spcBef>
              <a:defRPr sz="2200">
                <a:solidFill>
                  <a:srgbClr val="660066"/>
                </a:solidFill>
              </a:defRPr>
            </a:pPr>
            <a:r>
              <a:rPr dirty="0"/>
              <a:t>Subsidized Loan $3,500 need based</a:t>
            </a:r>
          </a:p>
          <a:p>
            <a:pPr marL="742950" lvl="1" indent="-285750">
              <a:lnSpc>
                <a:spcPct val="120000"/>
              </a:lnSpc>
              <a:spcBef>
                <a:spcPts val="900"/>
              </a:spcBef>
              <a:defRPr sz="2200">
                <a:solidFill>
                  <a:srgbClr val="660066"/>
                </a:solidFill>
              </a:defRPr>
            </a:pPr>
            <a:r>
              <a:rPr dirty="0"/>
              <a:t>Unsubsidized Loan $2,000 additional</a:t>
            </a:r>
            <a:endParaRPr sz="2800" dirty="0"/>
          </a:p>
          <a:p>
            <a:pPr>
              <a:lnSpc>
                <a:spcPct val="120000"/>
              </a:lnSpc>
              <a:spcBef>
                <a:spcPts val="900"/>
              </a:spcBef>
              <a:defRPr sz="2200"/>
            </a:pPr>
            <a:r>
              <a:rPr dirty="0"/>
              <a:t>2023 - 2024 - Federal </a:t>
            </a:r>
            <a:r>
              <a:rPr dirty="0" smtClean="0"/>
              <a:t>Undergraduate </a:t>
            </a:r>
            <a:r>
              <a:rPr dirty="0"/>
              <a:t>Direct </a:t>
            </a:r>
            <a:r>
              <a:rPr dirty="0" smtClean="0"/>
              <a:t>Loan </a:t>
            </a:r>
            <a:r>
              <a:rPr lang="en-US" dirty="0" smtClean="0"/>
              <a:t>interest rates</a:t>
            </a:r>
            <a:r>
              <a:rPr dirty="0"/>
              <a:t/>
            </a:r>
            <a:br>
              <a:rPr dirty="0"/>
            </a:br>
            <a:r>
              <a:rPr dirty="0"/>
              <a:t>are 5.50</a:t>
            </a:r>
            <a:r>
              <a:rPr dirty="0" smtClean="0"/>
              <a:t>%</a:t>
            </a:r>
            <a:r>
              <a:rPr lang="en-US" dirty="0" smtClean="0"/>
              <a:t>,</a:t>
            </a:r>
            <a:r>
              <a:rPr dirty="0" smtClean="0"/>
              <a:t> </a:t>
            </a:r>
            <a:r>
              <a:rPr dirty="0"/>
              <a:t>plus a 1.057% origination fee</a:t>
            </a:r>
          </a:p>
          <a:p>
            <a:pPr marL="0" indent="0">
              <a:lnSpc>
                <a:spcPct val="120000"/>
              </a:lnSpc>
              <a:spcBef>
                <a:spcPts val="900"/>
              </a:spcBef>
              <a:buSzTx/>
              <a:buNone/>
              <a:defRPr sz="2200">
                <a:solidFill>
                  <a:srgbClr val="2A6CAA"/>
                </a:solidFill>
              </a:defRPr>
            </a:pPr>
            <a:r>
              <a:rPr dirty="0"/>
              <a:t/>
            </a:r>
            <a:br>
              <a:rPr dirty="0"/>
            </a:br>
            <a:r>
              <a:rPr sz="1500" dirty="0">
                <a:solidFill>
                  <a:srgbClr val="000000"/>
                </a:solidFill>
              </a:rPr>
              <a:t>2024 – 2025 Rates and fees are subject to change</a:t>
            </a:r>
          </a:p>
        </p:txBody>
      </p:sp>
      <p:sp>
        <p:nvSpPr>
          <p:cNvPr id="23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36" name="Rectangle 2"/>
          <p:cNvSpPr txBox="1">
            <a:spLocks noGrp="1"/>
          </p:cNvSpPr>
          <p:nvPr>
            <p:ph type="title"/>
          </p:nvPr>
        </p:nvSpPr>
        <p:spPr>
          <a:xfrm>
            <a:off x="5225" y="279400"/>
            <a:ext cx="9133550" cy="1143000"/>
          </a:xfrm>
          <a:prstGeom prst="rect">
            <a:avLst/>
          </a:prstGeom>
        </p:spPr>
        <p:txBody>
          <a:bodyPr lIns="46037" tIns="46037" rIns="46037" bIns="46037">
            <a:normAutofit fontScale="90000"/>
          </a:bodyPr>
          <a:lstStyle/>
          <a:p>
            <a:r>
              <a:rPr lang="en-US" dirty="0" smtClean="0"/>
              <a:t>Other </a:t>
            </a:r>
            <a:r>
              <a:rPr dirty="0" smtClean="0"/>
              <a:t>Loan</a:t>
            </a:r>
            <a:r>
              <a:rPr lang="en-US" dirty="0" smtClean="0"/>
              <a:t> Options</a:t>
            </a:r>
            <a:r>
              <a:rPr dirty="0" smtClean="0"/>
              <a:t> to Cover the Gap</a:t>
            </a:r>
            <a:r>
              <a:rPr dirty="0"/>
              <a:t/>
            </a:r>
            <a:br>
              <a:rPr dirty="0"/>
            </a:br>
            <a:r>
              <a:rPr sz="3200" b="0" i="1" dirty="0"/>
              <a:t> </a:t>
            </a:r>
            <a:r>
              <a:rPr sz="2800" b="0" dirty="0"/>
              <a:t>Borrow up to cost of attendance</a:t>
            </a:r>
          </a:p>
        </p:txBody>
      </p:sp>
      <p:sp>
        <p:nvSpPr>
          <p:cNvPr id="238"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pic>
        <p:nvPicPr>
          <p:cNvPr id="2050" name="Picture 2" descr="NJCLASS 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9" y="1632659"/>
            <a:ext cx="9094886" cy="35692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2923" y="5412143"/>
            <a:ext cx="8634046" cy="313932"/>
          </a:xfrm>
          <a:prstGeom prst="rect">
            <a:avLst/>
          </a:prstGeom>
        </p:spPr>
        <p:txBody>
          <a:bodyPr wrap="square">
            <a:spAutoFit/>
          </a:bodyPr>
          <a:lstStyle/>
          <a:p>
            <a:pPr algn="ctr" hangingPunct="1">
              <a:lnSpc>
                <a:spcPct val="80000"/>
              </a:lnSpc>
              <a:defRPr sz="1800" i="1"/>
            </a:pPr>
            <a:r>
              <a:rPr lang="en-US" i="1" dirty="0"/>
              <a:t>2024 – 2025 Interest Rates will be determined </a:t>
            </a:r>
            <a:r>
              <a:rPr lang="en-US" i="1" dirty="0" smtClean="0"/>
              <a:t>in mid </a:t>
            </a:r>
            <a:r>
              <a:rPr lang="en-US" i="1" dirty="0"/>
              <a:t>2024</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0" name="Text Box 4"/>
          <p:cNvSpPr txBox="1"/>
          <p:nvPr/>
        </p:nvSpPr>
        <p:spPr>
          <a:xfrm>
            <a:off x="1188719" y="1447799"/>
            <a:ext cx="6690362" cy="28142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115000"/>
              </a:lnSpc>
              <a:spcBef>
                <a:spcPts val="800"/>
              </a:spcBef>
              <a:defRPr sz="2800"/>
            </a:pPr>
            <a:r>
              <a:t>The Higher Education Student Assistance Authority is the only State agency with the sole mission of providing students and families with the financial and informational resources to pursue their education beyond high school</a:t>
            </a:r>
            <a:r>
              <a:rPr b="1"/>
              <a:t>.</a:t>
            </a:r>
          </a:p>
        </p:txBody>
      </p:sp>
      <p:sp>
        <p:nvSpPr>
          <p:cNvPr id="131" name="Slide Number Placeholder 5"/>
          <p:cNvSpPr txBox="1">
            <a:spLocks noGrp="1"/>
          </p:cNvSpPr>
          <p:nvPr>
            <p:ph type="sldNum" sz="quarter" idx="2"/>
          </p:nvPr>
        </p:nvSpPr>
        <p:spPr>
          <a:xfrm>
            <a:off x="364502" y="6576689"/>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32" name="Title 1"/>
          <p:cNvSpPr txBox="1">
            <a:spLocks noGrp="1"/>
          </p:cNvSpPr>
          <p:nvPr>
            <p:ph type="title"/>
          </p:nvPr>
        </p:nvSpPr>
        <p:spPr>
          <a:prstGeom prst="rect">
            <a:avLst/>
          </a:prstGeom>
        </p:spPr>
        <p:txBody>
          <a:bodyPr/>
          <a:lstStyle/>
          <a:p>
            <a:r>
              <a:t>The Mission</a:t>
            </a:r>
          </a:p>
        </p:txBody>
      </p:sp>
      <p:sp>
        <p:nvSpPr>
          <p:cNvPr id="133" name="Slide Number Placeholder 5"/>
          <p:cNvSpPr txBox="1"/>
          <p:nvPr/>
        </p:nvSpPr>
        <p:spPr>
          <a:xfrm>
            <a:off x="6285127" y="6273934"/>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ooter Placeholder 1"/>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43" name="Title 3"/>
          <p:cNvSpPr txBox="1">
            <a:spLocks noGrp="1"/>
          </p:cNvSpPr>
          <p:nvPr>
            <p:ph type="title"/>
          </p:nvPr>
        </p:nvSpPr>
        <p:spPr>
          <a:xfrm>
            <a:off x="457200" y="279400"/>
            <a:ext cx="8229600" cy="1143000"/>
          </a:xfrm>
          <a:prstGeom prst="rect">
            <a:avLst/>
          </a:prstGeom>
        </p:spPr>
        <p:txBody>
          <a:bodyPr/>
          <a:lstStyle/>
          <a:p>
            <a:r>
              <a:t>Applications to Access Aid</a:t>
            </a:r>
          </a:p>
        </p:txBody>
      </p:sp>
      <p:sp>
        <p:nvSpPr>
          <p:cNvPr id="244" name="TextBox 4"/>
          <p:cNvSpPr txBox="1"/>
          <p:nvPr/>
        </p:nvSpPr>
        <p:spPr>
          <a:xfrm>
            <a:off x="1222121" y="4879390"/>
            <a:ext cx="2840532"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t>HESAA.org</a:t>
            </a:r>
          </a:p>
          <a:p>
            <a:pPr algn="r">
              <a:defRPr sz="1800" b="1"/>
            </a:pPr>
            <a:r>
              <a:t>Available December 2023</a:t>
            </a:r>
          </a:p>
        </p:txBody>
      </p:sp>
      <p:sp>
        <p:nvSpPr>
          <p:cNvPr id="245" name="TextBox 10"/>
          <p:cNvSpPr txBox="1"/>
          <p:nvPr/>
        </p:nvSpPr>
        <p:spPr>
          <a:xfrm>
            <a:off x="918078" y="1689591"/>
            <a:ext cx="3144575" cy="667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2000" b="1">
                <a:solidFill>
                  <a:schemeClr val="accent1">
                    <a:satOff val="-11942"/>
                    <a:lumOff val="-11098"/>
                  </a:schemeClr>
                </a:solidFill>
              </a:defRPr>
            </a:pPr>
            <a:r>
              <a:t>studentaid.gov</a:t>
            </a:r>
          </a:p>
          <a:p>
            <a:pPr algn="r">
              <a:defRPr sz="2000" b="1"/>
            </a:pPr>
            <a:r>
              <a:t>Available December 2023</a:t>
            </a:r>
          </a:p>
        </p:txBody>
      </p:sp>
      <p:sp>
        <p:nvSpPr>
          <p:cNvPr id="246" name="TextBox 7"/>
          <p:cNvSpPr txBox="1"/>
          <p:nvPr/>
        </p:nvSpPr>
        <p:spPr>
          <a:xfrm>
            <a:off x="453052" y="3384333"/>
            <a:ext cx="3609601" cy="617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800" b="1">
                <a:solidFill>
                  <a:schemeClr val="accent1">
                    <a:satOff val="-11942"/>
                    <a:lumOff val="-11098"/>
                  </a:schemeClr>
                </a:solidFill>
              </a:defRPr>
            </a:pPr>
            <a:r>
              <a:t>student.collegeboard.org/profile</a:t>
            </a:r>
          </a:p>
          <a:p>
            <a:pPr algn="r">
              <a:defRPr sz="1800" b="1"/>
            </a:pPr>
            <a:r>
              <a:t>Available October 1, 2023</a:t>
            </a:r>
          </a:p>
        </p:txBody>
      </p:sp>
      <p:sp>
        <p:nvSpPr>
          <p:cNvPr id="24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248" name="Picture 6" descr="Picture 6"/>
          <p:cNvPicPr>
            <a:picLocks noChangeAspect="1"/>
          </p:cNvPicPr>
          <p:nvPr/>
        </p:nvPicPr>
        <p:blipFill>
          <a:blip r:embed="rId3">
            <a:extLst/>
          </a:blip>
          <a:srcRect l="2836" b="39883"/>
          <a:stretch>
            <a:fillRect/>
          </a:stretch>
        </p:blipFill>
        <p:spPr>
          <a:xfrm>
            <a:off x="4388511" y="4665206"/>
            <a:ext cx="4058887" cy="1019284"/>
          </a:xfrm>
          <a:prstGeom prst="rect">
            <a:avLst/>
          </a:prstGeom>
          <a:ln>
            <a:solidFill>
              <a:srgbClr val="000000"/>
            </a:solidFill>
          </a:ln>
          <a:effectLst>
            <a:outerShdw blurRad="190500" dist="12700" dir="5400000" rotWithShape="0">
              <a:srgbClr val="000000"/>
            </a:outerShdw>
          </a:effectLst>
        </p:spPr>
      </p:pic>
      <p:pic>
        <p:nvPicPr>
          <p:cNvPr id="249" name="Picture 5" descr="Picture 5"/>
          <p:cNvPicPr>
            <a:picLocks noChangeAspect="1"/>
          </p:cNvPicPr>
          <p:nvPr/>
        </p:nvPicPr>
        <p:blipFill>
          <a:blip r:embed="rId4">
            <a:extLst/>
          </a:blip>
          <a:srcRect r="1620" b="20802"/>
          <a:stretch>
            <a:fillRect/>
          </a:stretch>
        </p:blipFill>
        <p:spPr>
          <a:xfrm>
            <a:off x="4409062" y="1320986"/>
            <a:ext cx="3499599" cy="1404459"/>
          </a:xfrm>
          <a:prstGeom prst="rect">
            <a:avLst/>
          </a:prstGeom>
          <a:ln>
            <a:solidFill>
              <a:srgbClr val="000000"/>
            </a:solidFill>
          </a:ln>
          <a:effectLst>
            <a:outerShdw blurRad="190500" dist="12700" dir="5400000" rotWithShape="0">
              <a:srgbClr val="000000"/>
            </a:outerShdw>
          </a:effectLst>
        </p:spPr>
      </p:pic>
      <p:pic>
        <p:nvPicPr>
          <p:cNvPr id="250" name="Picture 8" descr="Picture 8"/>
          <p:cNvPicPr>
            <a:picLocks/>
          </p:cNvPicPr>
          <p:nvPr/>
        </p:nvPicPr>
        <p:blipFill>
          <a:blip r:embed="rId5">
            <a:extLst/>
          </a:blip>
          <a:srcRect l="6160" r="10047" b="18922"/>
          <a:stretch>
            <a:fillRect/>
          </a:stretch>
        </p:blipFill>
        <p:spPr>
          <a:xfrm>
            <a:off x="4383339" y="3004833"/>
            <a:ext cx="3599937" cy="1376550"/>
          </a:xfrm>
          <a:prstGeom prst="rect">
            <a:avLst/>
          </a:prstGeom>
          <a:ln>
            <a:solidFill>
              <a:srgbClr val="000000"/>
            </a:solidFill>
          </a:ln>
          <a:effectLst>
            <a:outerShdw blurRad="190500" dist="12700" dir="5400000" rotWithShape="0">
              <a:srgbClr val="000000"/>
            </a:outerShdw>
          </a:effec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55" name="Title 1"/>
          <p:cNvSpPr txBox="1">
            <a:spLocks noGrp="1"/>
          </p:cNvSpPr>
          <p:nvPr>
            <p:ph type="title"/>
          </p:nvPr>
        </p:nvSpPr>
        <p:spPr>
          <a:xfrm>
            <a:off x="457200" y="279400"/>
            <a:ext cx="8229600" cy="1143000"/>
          </a:xfrm>
          <a:prstGeom prst="rect">
            <a:avLst/>
          </a:prstGeom>
        </p:spPr>
        <p:txBody>
          <a:bodyPr/>
          <a:lstStyle/>
          <a:p>
            <a:r>
              <a:t>Application: CSS Profile</a:t>
            </a:r>
          </a:p>
        </p:txBody>
      </p:sp>
      <p:sp>
        <p:nvSpPr>
          <p:cNvPr id="256" name="Content Placeholder 7"/>
          <p:cNvSpPr txBox="1">
            <a:spLocks noGrp="1"/>
          </p:cNvSpPr>
          <p:nvPr>
            <p:ph type="body" idx="4294967295"/>
          </p:nvPr>
        </p:nvSpPr>
        <p:spPr>
          <a:xfrm>
            <a:off x="457199" y="1370286"/>
            <a:ext cx="8229601" cy="4364874"/>
          </a:xfrm>
          <a:prstGeom prst="rect">
            <a:avLst/>
          </a:prstGeom>
        </p:spPr>
        <p:txBody>
          <a:bodyPr/>
          <a:lstStyle/>
          <a:p>
            <a:pPr>
              <a:spcBef>
                <a:spcPts val="500"/>
              </a:spcBef>
              <a:defRPr sz="2200"/>
            </a:pPr>
            <a:r>
              <a:rPr dirty="0"/>
              <a:t>Approximately 400 Colleges and Organizations use the CSS profile to determine how they will award institutional </a:t>
            </a:r>
            <a:r>
              <a:rPr lang="en-US" dirty="0" smtClean="0"/>
              <a:t> (school funded) aid</a:t>
            </a:r>
            <a:endParaRPr dirty="0"/>
          </a:p>
          <a:p>
            <a:pPr>
              <a:spcBef>
                <a:spcPts val="500"/>
              </a:spcBef>
              <a:defRPr sz="2200"/>
            </a:pPr>
            <a:r>
              <a:rPr dirty="0"/>
              <a:t>Available 10/1 each year and collects more comprehensive income, asset, and household information than the FAFSA</a:t>
            </a:r>
          </a:p>
          <a:p>
            <a:pPr>
              <a:spcBef>
                <a:spcPts val="500"/>
              </a:spcBef>
              <a:defRPr sz="2200"/>
            </a:pPr>
            <a:r>
              <a:rPr dirty="0"/>
              <a:t>Uses prior - prior year income </a:t>
            </a:r>
            <a:r>
              <a:rPr sz="2000" dirty="0"/>
              <a:t>(2022 for 2024-2025</a:t>
            </a:r>
            <a:r>
              <a:rPr sz="2000" dirty="0" smtClean="0"/>
              <a:t>)</a:t>
            </a:r>
            <a:endParaRPr lang="en-US" sz="2000" dirty="0" smtClean="0"/>
          </a:p>
          <a:p>
            <a:pPr>
              <a:spcBef>
                <a:spcPts val="500"/>
              </a:spcBef>
              <a:defRPr sz="2200"/>
            </a:pPr>
            <a:r>
              <a:rPr lang="en-US" sz="2000" dirty="0" smtClean="0"/>
              <a:t>Mostly used by independent (private) colleges &amp; universities</a:t>
            </a:r>
            <a:endParaRPr sz="2000" dirty="0"/>
          </a:p>
          <a:p>
            <a:pPr marL="0" indent="0">
              <a:spcBef>
                <a:spcPts val="500"/>
              </a:spcBef>
              <a:buSzTx/>
              <a:buFontTx/>
              <a:buNone/>
              <a:defRPr sz="2200"/>
            </a:pPr>
            <a:endParaRPr sz="2000" dirty="0"/>
          </a:p>
          <a:p>
            <a:pPr marL="0" indent="0">
              <a:spcBef>
                <a:spcPts val="500"/>
              </a:spcBef>
              <a:buSzTx/>
              <a:buFontTx/>
              <a:buNone/>
              <a:defRPr sz="2200"/>
            </a:pPr>
            <a:r>
              <a:rPr dirty="0"/>
              <a:t>Register – Complete Application – Make payment – Submit</a:t>
            </a:r>
          </a:p>
          <a:p>
            <a:pPr marL="457200" indent="-228600">
              <a:spcBef>
                <a:spcPts val="500"/>
              </a:spcBef>
              <a:buFontTx/>
              <a:buChar char="✓"/>
              <a:defRPr sz="2200"/>
            </a:pPr>
            <a:r>
              <a:rPr dirty="0"/>
              <a:t>No payment for income under $100,000 </a:t>
            </a:r>
          </a:p>
          <a:p>
            <a:pPr marL="457200" indent="-228600">
              <a:spcBef>
                <a:spcPts val="500"/>
              </a:spcBef>
              <a:buFontTx/>
              <a:buChar char="✓"/>
              <a:defRPr sz="2200"/>
            </a:pPr>
            <a:r>
              <a:rPr dirty="0"/>
              <a:t>All others, $25 for first application and $16 for each additional</a:t>
            </a:r>
          </a:p>
        </p:txBody>
      </p:sp>
      <p:sp>
        <p:nvSpPr>
          <p:cNvPr id="25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ooter Placeholder 4"/>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62" name="Rectangle 2"/>
          <p:cNvSpPr txBox="1">
            <a:spLocks noGrp="1"/>
          </p:cNvSpPr>
          <p:nvPr>
            <p:ph type="title"/>
          </p:nvPr>
        </p:nvSpPr>
        <p:spPr>
          <a:xfrm>
            <a:off x="-24494" y="228600"/>
            <a:ext cx="9192988" cy="1143000"/>
          </a:xfrm>
          <a:prstGeom prst="rect">
            <a:avLst/>
          </a:prstGeom>
        </p:spPr>
        <p:txBody>
          <a:bodyPr/>
          <a:lstStyle/>
          <a:p>
            <a:r>
              <a:t>CSS Profile</a:t>
            </a:r>
          </a:p>
        </p:txBody>
      </p:sp>
      <p:sp>
        <p:nvSpPr>
          <p:cNvPr id="263" name="Content Placeholder 2"/>
          <p:cNvSpPr txBox="1">
            <a:spLocks noGrp="1"/>
          </p:cNvSpPr>
          <p:nvPr>
            <p:ph type="body" sz="half" idx="4294967295"/>
          </p:nvPr>
        </p:nvSpPr>
        <p:spPr>
          <a:xfrm>
            <a:off x="326983" y="1371600"/>
            <a:ext cx="8711295" cy="2612893"/>
          </a:xfrm>
          <a:prstGeom prst="rect">
            <a:avLst/>
          </a:prstGeom>
        </p:spPr>
        <p:txBody>
          <a:bodyPr/>
          <a:lstStyle/>
          <a:p>
            <a:pPr marL="0" indent="0">
              <a:lnSpc>
                <a:spcPct val="80000"/>
              </a:lnSpc>
              <a:spcBef>
                <a:spcPts val="500"/>
              </a:spcBef>
              <a:buSzTx/>
              <a:buFontTx/>
              <a:buNone/>
              <a:defRPr sz="2200"/>
            </a:pPr>
            <a:r>
              <a:t>Website to apply for profile</a:t>
            </a:r>
          </a:p>
          <a:p>
            <a:pPr>
              <a:lnSpc>
                <a:spcPct val="80000"/>
              </a:lnSpc>
              <a:spcBef>
                <a:spcPts val="500"/>
              </a:spcBef>
              <a:buSzTx/>
              <a:buFontTx/>
              <a:buNone/>
              <a:defRPr sz="2200"/>
            </a:pPr>
            <a:r>
              <a:rPr u="sng">
                <a:solidFill>
                  <a:srgbClr val="8BC814"/>
                </a:solidFill>
                <a:uFill>
                  <a:solidFill>
                    <a:srgbClr val="8BC814"/>
                  </a:solidFill>
                </a:uFill>
                <a:hlinkClick r:id="rId3"/>
              </a:rPr>
              <a:t>https://cssprofile.collegeboard.org/</a:t>
            </a:r>
          </a:p>
          <a:p>
            <a:pPr marL="0" indent="0">
              <a:lnSpc>
                <a:spcPct val="80000"/>
              </a:lnSpc>
              <a:spcBef>
                <a:spcPts val="600"/>
              </a:spcBef>
              <a:buSzTx/>
              <a:buFontTx/>
              <a:buNone/>
              <a:defRPr sz="2200"/>
            </a:pPr>
            <a:r>
              <a:t/>
            </a:r>
            <a:br/>
            <a:endParaRPr/>
          </a:p>
          <a:p>
            <a:pPr marL="0" indent="0">
              <a:lnSpc>
                <a:spcPct val="80000"/>
              </a:lnSpc>
              <a:spcBef>
                <a:spcPts val="600"/>
              </a:spcBef>
              <a:buSzTx/>
              <a:buFontTx/>
              <a:buNone/>
              <a:defRPr sz="2200"/>
            </a:pPr>
            <a:r>
              <a:t>Website to apply for Noncustodial Profile:</a:t>
            </a:r>
          </a:p>
          <a:p>
            <a:pPr>
              <a:lnSpc>
                <a:spcPct val="80000"/>
              </a:lnSpc>
              <a:spcBef>
                <a:spcPts val="400"/>
              </a:spcBef>
              <a:buSzTx/>
              <a:buFontTx/>
              <a:buNone/>
              <a:defRPr sz="2200" u="sng">
                <a:solidFill>
                  <a:srgbClr val="92D050"/>
                </a:solidFill>
              </a:defRPr>
            </a:pPr>
            <a:r>
              <a:rPr>
                <a:hlinkClick r:id="rId4"/>
              </a:rPr>
              <a:t>https://www.proprofs.com/training/course/?title=202223-completing</a:t>
            </a:r>
            <a:r>
              <a:t> the-css-profile-for-noncustodial-parent_610a90e612320</a:t>
            </a:r>
          </a:p>
        </p:txBody>
      </p:sp>
      <p:sp>
        <p:nvSpPr>
          <p:cNvPr id="264" name="Slide Number Placeholder 5"/>
          <p:cNvSpPr txBox="1"/>
          <p:nvPr/>
        </p:nvSpPr>
        <p:spPr>
          <a:xfrm>
            <a:off x="6285127" y="6273934"/>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20</a:t>
            </a:r>
          </a:p>
        </p:txBody>
      </p:sp>
      <p:sp>
        <p:nvSpPr>
          <p:cNvPr id="265" name="Customer Support - 844-202-0524 | Live Chat Available"/>
          <p:cNvSpPr txBox="1"/>
          <p:nvPr/>
        </p:nvSpPr>
        <p:spPr>
          <a:xfrm>
            <a:off x="1006748" y="5518069"/>
            <a:ext cx="7351765"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342900" indent="-342900" algn="ctr" defTabSz="457200">
              <a:lnSpc>
                <a:spcPct val="80000"/>
              </a:lnSpc>
              <a:spcBef>
                <a:spcPts val="600"/>
              </a:spcBef>
              <a:defRPr sz="1800"/>
            </a:lvl1pPr>
          </a:lstStyle>
          <a:p>
            <a:r>
              <a:t>Customer Support - 844-202-0524 | Live Chat Available</a:t>
            </a:r>
          </a:p>
        </p:txBody>
      </p:sp>
      <p:pic>
        <p:nvPicPr>
          <p:cNvPr id="266" name="Screen Shot 2023-08-29 at 3.25.19 PM.png" descr="Screen Shot 2023-08-29 at 3.25.19 PM.png"/>
          <p:cNvPicPr>
            <a:picLocks noChangeAspect="1"/>
          </p:cNvPicPr>
          <p:nvPr/>
        </p:nvPicPr>
        <p:blipFill>
          <a:blip r:embed="rId5">
            <a:extLst/>
          </a:blip>
          <a:stretch>
            <a:fillRect/>
          </a:stretch>
        </p:blipFill>
        <p:spPr>
          <a:xfrm>
            <a:off x="2678814" y="3947577"/>
            <a:ext cx="3786372" cy="1405506"/>
          </a:xfrm>
          <a:prstGeom prst="rect">
            <a:avLst/>
          </a:prstGeom>
          <a:ln w="12700">
            <a:miter lim="400000"/>
          </a:ln>
          <a:effectLst>
            <a:outerShdw blurRad="190500" dist="12700" dir="5400000" rotWithShape="0">
              <a:srgbClr val="000000"/>
            </a:outerShdw>
          </a:effec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2" name="Title 1"/>
          <p:cNvSpPr txBox="1">
            <a:spLocks noGrp="1"/>
          </p:cNvSpPr>
          <p:nvPr>
            <p:ph type="title"/>
          </p:nvPr>
        </p:nvSpPr>
        <p:spPr>
          <a:xfrm>
            <a:off x="457200" y="279400"/>
            <a:ext cx="8229600" cy="1143000"/>
          </a:xfrm>
          <a:prstGeom prst="rect">
            <a:avLst/>
          </a:prstGeom>
        </p:spPr>
        <p:txBody>
          <a:bodyPr>
            <a:normAutofit fontScale="90000"/>
          </a:bodyPr>
          <a:lstStyle/>
          <a:p>
            <a:pPr defTabSz="420623">
              <a:defRPr sz="3680"/>
            </a:pPr>
            <a:r>
              <a:t>Free Application for Federal </a:t>
            </a:r>
            <a:br/>
            <a:r>
              <a:t>Student Aid (FAFSA)</a:t>
            </a:r>
          </a:p>
        </p:txBody>
      </p:sp>
      <p:sp>
        <p:nvSpPr>
          <p:cNvPr id="273" name="Rectangle 5"/>
          <p:cNvSpPr txBox="1">
            <a:spLocks noGrp="1"/>
          </p:cNvSpPr>
          <p:nvPr>
            <p:ph type="body" idx="4294967295"/>
          </p:nvPr>
        </p:nvSpPr>
        <p:spPr>
          <a:xfrm>
            <a:off x="723293" y="1322009"/>
            <a:ext cx="8259315" cy="4488058"/>
          </a:xfrm>
          <a:prstGeom prst="rect">
            <a:avLst/>
          </a:prstGeom>
        </p:spPr>
        <p:txBody>
          <a:bodyPr lIns="44450" tIns="44450" rIns="44450" bIns="44450">
            <a:normAutofit lnSpcReduction="10000"/>
          </a:bodyPr>
          <a:lstStyle/>
          <a:p>
            <a:pPr marL="280988" indent="-280988">
              <a:lnSpc>
                <a:spcPct val="90000"/>
              </a:lnSpc>
              <a:spcBef>
                <a:spcPts val="600"/>
              </a:spcBef>
              <a:defRPr sz="2300"/>
            </a:pPr>
            <a:endParaRPr dirty="0"/>
          </a:p>
          <a:p>
            <a:pPr marL="280988" indent="-280988">
              <a:lnSpc>
                <a:spcPct val="90000"/>
              </a:lnSpc>
              <a:spcBef>
                <a:spcPts val="500"/>
              </a:spcBef>
              <a:defRPr sz="2100"/>
            </a:pPr>
            <a:r>
              <a:rPr dirty="0"/>
              <a:t>2024-2025 “A Better” FAFSA is available December 2023</a:t>
            </a:r>
            <a:endParaRPr sz="2900" dirty="0"/>
          </a:p>
          <a:p>
            <a:pPr marL="280988" indent="-280988">
              <a:lnSpc>
                <a:spcPct val="90000"/>
              </a:lnSpc>
              <a:spcBef>
                <a:spcPts val="500"/>
              </a:spcBef>
              <a:defRPr sz="2100"/>
            </a:pPr>
            <a:r>
              <a:rPr dirty="0"/>
              <a:t>Collects family’s personal and financial information used to calculate the student’s Student Aid Index (SAI</a:t>
            </a:r>
            <a:r>
              <a:rPr dirty="0" smtClean="0"/>
              <a:t>)</a:t>
            </a:r>
            <a:r>
              <a:rPr lang="en-US" dirty="0" smtClean="0"/>
              <a:t>. The SAI determines eligibility for federal student aid</a:t>
            </a:r>
            <a:endParaRPr sz="2900" dirty="0"/>
          </a:p>
          <a:p>
            <a:pPr marL="280988" indent="-280988">
              <a:lnSpc>
                <a:spcPct val="90000"/>
              </a:lnSpc>
              <a:spcBef>
                <a:spcPts val="1600"/>
              </a:spcBef>
              <a:defRPr sz="2100"/>
            </a:pPr>
            <a:r>
              <a:rPr dirty="0"/>
              <a:t>File the FAFSA electronically via FAFSA on the Web at </a:t>
            </a:r>
            <a:r>
              <a:rPr u="sng" dirty="0">
                <a:solidFill>
                  <a:srgbClr val="8BC814"/>
                </a:solidFill>
                <a:uFill>
                  <a:solidFill>
                    <a:srgbClr val="8BC814"/>
                  </a:solidFill>
                </a:uFill>
                <a:hlinkClick r:id="rId3"/>
              </a:rPr>
              <a:t>www.studentaid.gov</a:t>
            </a:r>
            <a:endParaRPr sz="2300" dirty="0">
              <a:solidFill>
                <a:srgbClr val="2A6CAA"/>
              </a:solidFill>
            </a:endParaRPr>
          </a:p>
          <a:p>
            <a:pPr marL="404813">
              <a:lnSpc>
                <a:spcPct val="90000"/>
              </a:lnSpc>
              <a:spcBef>
                <a:spcPts val="1600"/>
              </a:spcBef>
              <a:defRPr sz="2100"/>
            </a:pPr>
            <a:r>
              <a:rPr dirty="0"/>
              <a:t>FAFSA Uses prior-prior year income information (</a:t>
            </a:r>
            <a:r>
              <a:rPr dirty="0" smtClean="0"/>
              <a:t>2022</a:t>
            </a:r>
            <a:r>
              <a:rPr lang="en-US" dirty="0" smtClean="0"/>
              <a:t> for award year 2024-25</a:t>
            </a:r>
            <a:r>
              <a:rPr dirty="0" smtClean="0"/>
              <a:t>) </a:t>
            </a:r>
            <a:endParaRPr sz="2900" dirty="0"/>
          </a:p>
          <a:p>
            <a:pPr marL="404813">
              <a:lnSpc>
                <a:spcPct val="90000"/>
              </a:lnSpc>
              <a:spcBef>
                <a:spcPts val="1600"/>
              </a:spcBef>
              <a:defRPr sz="2100"/>
            </a:pPr>
            <a:r>
              <a:rPr dirty="0"/>
              <a:t>All contributors on the application </a:t>
            </a:r>
            <a:r>
              <a:rPr lang="en-US" dirty="0" smtClean="0"/>
              <a:t>(student &amp; parent(s)) </a:t>
            </a:r>
            <a:r>
              <a:rPr dirty="0" smtClean="0"/>
              <a:t>must </a:t>
            </a:r>
            <a:r>
              <a:rPr dirty="0"/>
              <a:t>provide consent to the IRS to obtain Federal Tax Information (FTI) to populate income &amp; tax information with actual </a:t>
            </a:r>
            <a:r>
              <a:rPr dirty="0" smtClean="0"/>
              <a:t>prior-prior </a:t>
            </a:r>
            <a:r>
              <a:rPr dirty="0"/>
              <a:t>year tax information    </a:t>
            </a:r>
            <a:endParaRPr sz="2900" dirty="0"/>
          </a:p>
          <a:p>
            <a:pPr marL="804862" lvl="1" indent="-285750">
              <a:lnSpc>
                <a:spcPct val="90000"/>
              </a:lnSpc>
              <a:spcBef>
                <a:spcPts val="900"/>
              </a:spcBef>
              <a:defRPr sz="1200"/>
            </a:pPr>
            <a:r>
              <a:rPr dirty="0"/>
              <a:t>All prior-prior year tax information (2022) is already filed, allowing immediate retrieval.</a:t>
            </a:r>
          </a:p>
        </p:txBody>
      </p:sp>
      <p:sp>
        <p:nvSpPr>
          <p:cNvPr id="274"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Footer Placeholder 6"/>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79" name="Title 2"/>
          <p:cNvSpPr txBox="1">
            <a:spLocks noGrp="1"/>
          </p:cNvSpPr>
          <p:nvPr>
            <p:ph type="title"/>
          </p:nvPr>
        </p:nvSpPr>
        <p:spPr>
          <a:xfrm>
            <a:off x="-38634" y="279400"/>
            <a:ext cx="9221268" cy="1143000"/>
          </a:xfrm>
          <a:prstGeom prst="rect">
            <a:avLst/>
          </a:prstGeom>
        </p:spPr>
        <p:txBody>
          <a:bodyPr/>
          <a:lstStyle/>
          <a:p>
            <a:r>
              <a:t>2024-2025 Federal Student Aid ID</a:t>
            </a:r>
          </a:p>
        </p:txBody>
      </p:sp>
      <p:sp>
        <p:nvSpPr>
          <p:cNvPr id="280"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281" name="Used to provide consent to obtain Federal Tax Information and sign the FAFSA.…"/>
          <p:cNvSpPr txBox="1">
            <a:spLocks noGrp="1"/>
          </p:cNvSpPr>
          <p:nvPr>
            <p:ph type="body" idx="4294967295"/>
          </p:nvPr>
        </p:nvSpPr>
        <p:spPr>
          <a:xfrm>
            <a:off x="457199" y="1231900"/>
            <a:ext cx="8465147" cy="4632987"/>
          </a:xfrm>
          <a:prstGeom prst="rect">
            <a:avLst/>
          </a:prstGeom>
        </p:spPr>
        <p:txBody>
          <a:bodyPr>
            <a:normAutofit fontScale="92500" lnSpcReduction="10000"/>
          </a:bodyPr>
          <a:lstStyle/>
          <a:p>
            <a:pPr marL="0" indent="0" defTabSz="914400">
              <a:spcBef>
                <a:spcPts val="0"/>
              </a:spcBef>
              <a:buSzTx/>
              <a:buFontTx/>
              <a:buNone/>
              <a:defRPr sz="1800"/>
            </a:pPr>
            <a:r>
              <a:rPr dirty="0"/>
              <a:t>Used to provide consent to obtain Federal Tax Information and </a:t>
            </a:r>
            <a:r>
              <a:rPr lang="en-US" dirty="0" smtClean="0"/>
              <a:t>digitally </a:t>
            </a:r>
            <a:r>
              <a:rPr dirty="0" smtClean="0"/>
              <a:t>sign </a:t>
            </a:r>
            <a:r>
              <a:rPr dirty="0"/>
              <a:t>the </a:t>
            </a:r>
            <a:r>
              <a:rPr dirty="0" smtClean="0"/>
              <a:t>FAFSA </a:t>
            </a:r>
            <a:endParaRPr dirty="0"/>
          </a:p>
          <a:p>
            <a:pPr marL="0" indent="0" defTabSz="914400">
              <a:spcBef>
                <a:spcPts val="0"/>
              </a:spcBef>
              <a:buSzTx/>
              <a:buFontTx/>
              <a:buNone/>
              <a:defRPr sz="1800"/>
            </a:pPr>
            <a:endParaRPr dirty="0"/>
          </a:p>
          <a:p>
            <a:pPr marL="0" indent="0" defTabSz="914400">
              <a:spcBef>
                <a:spcPts val="0"/>
              </a:spcBef>
              <a:buSzTx/>
              <a:buFontTx/>
              <a:buNone/>
              <a:defRPr sz="1800"/>
            </a:pPr>
            <a:r>
              <a:rPr dirty="0"/>
              <a:t>Student and all information contributors must create a Federal Student Aid ID </a:t>
            </a:r>
            <a:br>
              <a:rPr dirty="0"/>
            </a:br>
            <a:r>
              <a:rPr dirty="0"/>
              <a:t>(FSA ID) at </a:t>
            </a:r>
            <a:r>
              <a:rPr u="sng" dirty="0">
                <a:solidFill>
                  <a:srgbClr val="8BC814"/>
                </a:solidFill>
                <a:uFill>
                  <a:solidFill>
                    <a:srgbClr val="8BC814"/>
                  </a:solidFill>
                </a:uFill>
                <a:hlinkClick r:id="rId3"/>
              </a:rPr>
              <a:t>www.studentaid.gov</a:t>
            </a:r>
            <a:r>
              <a:rPr dirty="0"/>
              <a:t> by clicking on “create account”</a:t>
            </a:r>
          </a:p>
          <a:p>
            <a:pPr marL="0" indent="0" defTabSz="914400">
              <a:spcBef>
                <a:spcPts val="0"/>
              </a:spcBef>
              <a:buSzTx/>
              <a:buFontTx/>
              <a:buNone/>
              <a:defRPr sz="1800"/>
            </a:pPr>
            <a:endParaRPr dirty="0"/>
          </a:p>
          <a:p>
            <a:pPr marL="0" indent="0" defTabSz="914400">
              <a:spcBef>
                <a:spcPts val="0"/>
              </a:spcBef>
              <a:buSzTx/>
              <a:buFontTx/>
              <a:buNone/>
              <a:defRPr sz="1800"/>
            </a:pPr>
            <a:r>
              <a:rPr dirty="0"/>
              <a:t>Student Identifies who the information contributor(s) are and invites them to contribute to the FAFSA. Each contributor must have </a:t>
            </a:r>
            <a:r>
              <a:rPr lang="en-US" dirty="0" smtClean="0"/>
              <a:t>their own separate </a:t>
            </a:r>
            <a:r>
              <a:rPr dirty="0" smtClean="0"/>
              <a:t>FSA </a:t>
            </a:r>
            <a:r>
              <a:rPr dirty="0"/>
              <a:t>ID and password.</a:t>
            </a:r>
          </a:p>
          <a:p>
            <a:pPr marL="0" indent="0" defTabSz="914400">
              <a:spcBef>
                <a:spcPts val="0"/>
              </a:spcBef>
              <a:buSzTx/>
              <a:buFontTx/>
              <a:buNone/>
              <a:defRPr sz="1800"/>
            </a:pPr>
            <a:endParaRPr dirty="0"/>
          </a:p>
          <a:p>
            <a:pPr marL="0" indent="0" defTabSz="914400">
              <a:spcBef>
                <a:spcPts val="0"/>
              </a:spcBef>
              <a:buSzTx/>
              <a:buFontTx/>
              <a:buNone/>
              <a:defRPr sz="1800"/>
            </a:pPr>
            <a:r>
              <a:rPr lang="en-US" dirty="0" smtClean="0"/>
              <a:t>Information c</a:t>
            </a:r>
            <a:r>
              <a:rPr dirty="0" smtClean="0"/>
              <a:t>ontributors </a:t>
            </a:r>
            <a:r>
              <a:rPr dirty="0"/>
              <a:t>Include: Biological Parent, Stepparent, and Adoptive Parent</a:t>
            </a:r>
          </a:p>
          <a:p>
            <a:pPr marL="0" indent="0" defTabSz="914400">
              <a:spcBef>
                <a:spcPts val="0"/>
              </a:spcBef>
              <a:buSzTx/>
              <a:buFontTx/>
              <a:buNone/>
              <a:defRPr sz="1800"/>
            </a:pPr>
            <a:endParaRPr dirty="0"/>
          </a:p>
          <a:p>
            <a:pPr marL="457200" lvl="2" indent="-228600" defTabSz="914400">
              <a:lnSpc>
                <a:spcPct val="120000"/>
              </a:lnSpc>
              <a:spcBef>
                <a:spcPts val="0"/>
              </a:spcBef>
              <a:defRPr sz="1800"/>
            </a:pPr>
            <a:r>
              <a:rPr dirty="0"/>
              <a:t>One parent if </a:t>
            </a:r>
            <a:r>
              <a:rPr lang="en-US" dirty="0" smtClean="0"/>
              <a:t>two </a:t>
            </a:r>
            <a:r>
              <a:rPr dirty="0" smtClean="0"/>
              <a:t>parents </a:t>
            </a:r>
            <a:r>
              <a:rPr dirty="0"/>
              <a:t>filed </a:t>
            </a:r>
            <a:r>
              <a:rPr lang="en-US" dirty="0" smtClean="0"/>
              <a:t>taxes </a:t>
            </a:r>
            <a:r>
              <a:rPr dirty="0" smtClean="0"/>
              <a:t>jointly</a:t>
            </a:r>
            <a:endParaRPr dirty="0"/>
          </a:p>
          <a:p>
            <a:pPr marL="457200" lvl="2" indent="-228600" defTabSz="914400">
              <a:lnSpc>
                <a:spcPct val="120000"/>
              </a:lnSpc>
              <a:spcBef>
                <a:spcPts val="0"/>
              </a:spcBef>
              <a:defRPr sz="1800"/>
            </a:pPr>
            <a:r>
              <a:rPr dirty="0"/>
              <a:t>Parent who provided more financial support in the last 12 </a:t>
            </a:r>
            <a:r>
              <a:rPr dirty="0" smtClean="0"/>
              <a:t>months</a:t>
            </a:r>
            <a:r>
              <a:rPr lang="en-US" dirty="0" smtClean="0"/>
              <a:t>, if parents are divorced/separated</a:t>
            </a:r>
            <a:endParaRPr dirty="0"/>
          </a:p>
          <a:p>
            <a:pPr marL="457200" lvl="2" indent="-228600" defTabSz="914400">
              <a:lnSpc>
                <a:spcPct val="120000"/>
              </a:lnSpc>
              <a:spcBef>
                <a:spcPts val="0"/>
              </a:spcBef>
              <a:defRPr sz="1800"/>
            </a:pPr>
            <a:r>
              <a:rPr dirty="0"/>
              <a:t>If married or unmarried/living together but did not file taxes jointly, then both contributors will need an FSA ID</a:t>
            </a:r>
          </a:p>
          <a:p>
            <a:pPr marL="0" indent="0" defTabSz="914400">
              <a:spcBef>
                <a:spcPts val="0"/>
              </a:spcBef>
              <a:buSzTx/>
              <a:buFontTx/>
              <a:buNone/>
              <a:defRPr sz="1800"/>
            </a:pPr>
            <a:endParaRPr dirty="0"/>
          </a:p>
          <a:p>
            <a:pPr marL="0" indent="0" defTabSz="914400">
              <a:spcBef>
                <a:spcPts val="0"/>
              </a:spcBef>
              <a:buSzTx/>
              <a:buFontTx/>
              <a:buNone/>
              <a:defRPr sz="1800"/>
            </a:pPr>
            <a:r>
              <a:rPr dirty="0"/>
              <a:t>All contributors must be verified by individual email when creating the FSA ID</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Footer Placeholder 6"/>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86" name="Title 2"/>
          <p:cNvSpPr txBox="1">
            <a:spLocks noGrp="1"/>
          </p:cNvSpPr>
          <p:nvPr>
            <p:ph type="title"/>
          </p:nvPr>
        </p:nvSpPr>
        <p:spPr>
          <a:xfrm>
            <a:off x="-77268" y="528329"/>
            <a:ext cx="9221268" cy="1143000"/>
          </a:xfrm>
          <a:prstGeom prst="rect">
            <a:avLst/>
          </a:prstGeom>
        </p:spPr>
        <p:txBody>
          <a:bodyPr>
            <a:normAutofit fontScale="90000"/>
          </a:bodyPr>
          <a:lstStyle>
            <a:lvl1pPr defTabSz="420623">
              <a:defRPr sz="3680"/>
            </a:lvl1pPr>
          </a:lstStyle>
          <a:p>
            <a:r>
              <a:rPr dirty="0"/>
              <a:t>2024-2025 Federal Student Aid ID for Undocumented </a:t>
            </a:r>
            <a:r>
              <a:rPr dirty="0" smtClean="0"/>
              <a:t>Contributors</a:t>
            </a:r>
            <a:r>
              <a:rPr lang="en-US" dirty="0" smtClean="0"/>
              <a:t/>
            </a:r>
            <a:br>
              <a:rPr lang="en-US" dirty="0" smtClean="0"/>
            </a:br>
            <a:r>
              <a:rPr lang="en-US" dirty="0" smtClean="0"/>
              <a:t>Available December 2023</a:t>
            </a:r>
            <a:endParaRPr dirty="0"/>
          </a:p>
        </p:txBody>
      </p:sp>
      <p:sp>
        <p:nvSpPr>
          <p:cNvPr id="28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288" name="Information Contributors with an ITIN number must use the ITIN number to create their FSA ID and will have to verify identity.…"/>
          <p:cNvSpPr txBox="1">
            <a:spLocks noGrp="1"/>
          </p:cNvSpPr>
          <p:nvPr>
            <p:ph type="body" idx="4294967295"/>
          </p:nvPr>
        </p:nvSpPr>
        <p:spPr>
          <a:xfrm>
            <a:off x="273195" y="2079380"/>
            <a:ext cx="8674877" cy="3680995"/>
          </a:xfrm>
          <a:prstGeom prst="rect">
            <a:avLst/>
          </a:prstGeom>
        </p:spPr>
        <p:txBody>
          <a:bodyPr/>
          <a:lstStyle/>
          <a:p>
            <a:pPr marL="180473" indent="-180473" defTabSz="914400">
              <a:lnSpc>
                <a:spcPct val="120000"/>
              </a:lnSpc>
              <a:spcBef>
                <a:spcPts val="0"/>
              </a:spcBef>
              <a:buFontTx/>
              <a:defRPr sz="1800"/>
            </a:pPr>
            <a:r>
              <a:rPr dirty="0"/>
              <a:t>Information </a:t>
            </a:r>
            <a:r>
              <a:rPr dirty="0" smtClean="0"/>
              <a:t>Contributor</a:t>
            </a:r>
            <a:r>
              <a:rPr lang="en-US" dirty="0" smtClean="0"/>
              <a:t>(s) without a Social Security Number must use 000-00-0000 </a:t>
            </a:r>
            <a:r>
              <a:rPr dirty="0" smtClean="0"/>
              <a:t>to </a:t>
            </a:r>
            <a:r>
              <a:rPr dirty="0"/>
              <a:t>create their FSA ID and </a:t>
            </a:r>
            <a:r>
              <a:rPr lang="en-US" dirty="0"/>
              <a:t>will have to verify identity through a knowledge based verification process</a:t>
            </a:r>
            <a:r>
              <a:rPr dirty="0" smtClean="0"/>
              <a:t>.   </a:t>
            </a:r>
            <a:endParaRPr dirty="0"/>
          </a:p>
          <a:p>
            <a:pPr marL="180473" indent="-180473" defTabSz="914400">
              <a:lnSpc>
                <a:spcPct val="120000"/>
              </a:lnSpc>
              <a:spcBef>
                <a:spcPts val="0"/>
              </a:spcBef>
              <a:buFontTx/>
              <a:defRPr sz="1800"/>
            </a:pPr>
            <a:endParaRPr dirty="0"/>
          </a:p>
          <a:p>
            <a:pPr marL="180473" indent="-180473" defTabSz="914400">
              <a:lnSpc>
                <a:spcPct val="120000"/>
              </a:lnSpc>
              <a:spcBef>
                <a:spcPts val="0"/>
              </a:spcBef>
              <a:buFontTx/>
              <a:defRPr sz="1800"/>
            </a:pPr>
            <a:r>
              <a:rPr dirty="0" smtClean="0"/>
              <a:t>Information </a:t>
            </a:r>
            <a:r>
              <a:rPr dirty="0"/>
              <a:t>Contributors who cannot verify identity </a:t>
            </a:r>
            <a:r>
              <a:rPr lang="en-US" dirty="0" smtClean="0"/>
              <a:t>will be prompted to </a:t>
            </a:r>
            <a:r>
              <a:rPr dirty="0" smtClean="0"/>
              <a:t>contact F</a:t>
            </a:r>
            <a:r>
              <a:rPr lang="en-US" dirty="0" smtClean="0"/>
              <a:t>ederal </a:t>
            </a:r>
            <a:r>
              <a:rPr dirty="0" smtClean="0"/>
              <a:t>S</a:t>
            </a:r>
            <a:r>
              <a:rPr lang="en-US" dirty="0" smtClean="0"/>
              <a:t>tudent </a:t>
            </a:r>
            <a:r>
              <a:rPr dirty="0" smtClean="0"/>
              <a:t>A</a:t>
            </a:r>
            <a:r>
              <a:rPr lang="en-US" dirty="0" smtClean="0"/>
              <a:t>id (FSA)</a:t>
            </a:r>
            <a:r>
              <a:rPr dirty="0" smtClean="0"/>
              <a:t> </a:t>
            </a:r>
            <a:r>
              <a:rPr dirty="0"/>
              <a:t>to submit documentation and if still cannot verify identify must complete a paper </a:t>
            </a:r>
            <a:r>
              <a:rPr dirty="0" smtClean="0"/>
              <a:t>FAFSA</a:t>
            </a:r>
            <a:endParaRPr lang="en-US" dirty="0" smtClean="0"/>
          </a:p>
          <a:p>
            <a:pPr marL="180473" indent="-180473" defTabSz="914400">
              <a:lnSpc>
                <a:spcPct val="120000"/>
              </a:lnSpc>
              <a:spcBef>
                <a:spcPts val="0"/>
              </a:spcBef>
              <a:buFontTx/>
              <a:defRPr sz="1800"/>
            </a:pPr>
            <a:endParaRPr lang="en-US" dirty="0"/>
          </a:p>
          <a:p>
            <a:pPr marL="180473" indent="-180473" defTabSz="914400">
              <a:lnSpc>
                <a:spcPct val="120000"/>
              </a:lnSpc>
              <a:spcBef>
                <a:spcPts val="0"/>
              </a:spcBef>
              <a:buFontTx/>
              <a:buChar char="•"/>
              <a:defRPr sz="1800"/>
            </a:pPr>
            <a:r>
              <a:rPr lang="en-US" dirty="0"/>
              <a:t>All contributors must be verified by individual email when creating the FSA ID</a:t>
            </a:r>
          </a:p>
          <a:p>
            <a:pPr marL="180473" indent="-180473" defTabSz="914400">
              <a:lnSpc>
                <a:spcPct val="120000"/>
              </a:lnSpc>
              <a:spcBef>
                <a:spcPts val="0"/>
              </a:spcBef>
              <a:buFontTx/>
              <a:defRPr sz="1800"/>
            </a:pPr>
            <a:endParaRPr dirty="0"/>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Footer Placeholder 1"/>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3" name="Title 3"/>
          <p:cNvSpPr txBox="1">
            <a:spLocks noGrp="1"/>
          </p:cNvSpPr>
          <p:nvPr>
            <p:ph type="title"/>
          </p:nvPr>
        </p:nvSpPr>
        <p:spPr>
          <a:prstGeom prst="rect">
            <a:avLst/>
          </a:prstGeom>
        </p:spPr>
        <p:txBody>
          <a:bodyPr/>
          <a:lstStyle>
            <a:lvl1pPr defTabSz="914400"/>
          </a:lstStyle>
          <a:p>
            <a:r>
              <a:t>Federal Tax Information (FTI)</a:t>
            </a:r>
          </a:p>
        </p:txBody>
      </p:sp>
      <p:sp>
        <p:nvSpPr>
          <p:cNvPr id="294" name="Content Placeholder 4"/>
          <p:cNvSpPr txBox="1">
            <a:spLocks noGrp="1"/>
          </p:cNvSpPr>
          <p:nvPr>
            <p:ph type="body" sz="half" idx="4294967295"/>
          </p:nvPr>
        </p:nvSpPr>
        <p:spPr>
          <a:xfrm>
            <a:off x="457200" y="1655065"/>
            <a:ext cx="8400986" cy="3760997"/>
          </a:xfrm>
          <a:prstGeom prst="rect">
            <a:avLst/>
          </a:prstGeom>
        </p:spPr>
        <p:txBody>
          <a:bodyPr>
            <a:noAutofit/>
          </a:bodyPr>
          <a:lstStyle/>
          <a:p>
            <a:pPr marL="180473" indent="-180473">
              <a:lnSpc>
                <a:spcPct val="120000"/>
              </a:lnSpc>
              <a:spcBef>
                <a:spcPts val="500"/>
              </a:spcBef>
              <a:buFontTx/>
              <a:defRPr sz="1800"/>
            </a:pPr>
            <a:r>
              <a:rPr sz="2400" dirty="0"/>
              <a:t>The IRS will request consent to retrieve your Federal Tax Information (FTI) into the FAFSA</a:t>
            </a:r>
          </a:p>
          <a:p>
            <a:pPr marL="180473" indent="-180473">
              <a:lnSpc>
                <a:spcPct val="120000"/>
              </a:lnSpc>
              <a:spcBef>
                <a:spcPts val="500"/>
              </a:spcBef>
              <a:buFontTx/>
              <a:defRPr sz="1800"/>
            </a:pPr>
            <a:r>
              <a:rPr sz="2400" dirty="0"/>
              <a:t>The FTI will be available beginning December 2023 to support the Better FAFSA</a:t>
            </a:r>
          </a:p>
          <a:p>
            <a:pPr marL="180473" indent="-180473">
              <a:lnSpc>
                <a:spcPct val="120000"/>
              </a:lnSpc>
              <a:spcBef>
                <a:spcPts val="500"/>
              </a:spcBef>
              <a:buFontTx/>
              <a:defRPr sz="1800"/>
            </a:pPr>
            <a:r>
              <a:rPr sz="2400" dirty="0"/>
              <a:t>If </a:t>
            </a:r>
            <a:r>
              <a:rPr lang="en-US" sz="2400" dirty="0" smtClean="0"/>
              <a:t>parents are </a:t>
            </a:r>
            <a:r>
              <a:rPr sz="2400" dirty="0" smtClean="0"/>
              <a:t>married </a:t>
            </a:r>
            <a:r>
              <a:rPr sz="2400" dirty="0"/>
              <a:t>or unmarried/living together, but did not file taxes jointly, then both will need to login to provide consent to retrieve federal tax information</a:t>
            </a:r>
          </a:p>
        </p:txBody>
      </p:sp>
      <p:sp>
        <p:nvSpPr>
          <p:cNvPr id="29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ooter Placeholder 1"/>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298" name="Title 3"/>
          <p:cNvSpPr txBox="1">
            <a:spLocks noGrp="1"/>
          </p:cNvSpPr>
          <p:nvPr>
            <p:ph type="title"/>
          </p:nvPr>
        </p:nvSpPr>
        <p:spPr>
          <a:xfrm>
            <a:off x="432310" y="122376"/>
            <a:ext cx="8229601" cy="1143000"/>
          </a:xfrm>
          <a:prstGeom prst="rect">
            <a:avLst/>
          </a:prstGeom>
        </p:spPr>
        <p:txBody>
          <a:bodyPr/>
          <a:lstStyle/>
          <a:p>
            <a:r>
              <a:rPr dirty="0"/>
              <a:t>Federal Tax Information Consent</a:t>
            </a:r>
          </a:p>
        </p:txBody>
      </p:sp>
      <p:sp>
        <p:nvSpPr>
          <p:cNvPr id="299" name="Rectangle 6"/>
          <p:cNvSpPr/>
          <p:nvPr/>
        </p:nvSpPr>
        <p:spPr>
          <a:xfrm>
            <a:off x="4936066" y="3439583"/>
            <a:ext cx="283634" cy="6561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0" name="Rectangle 7"/>
          <p:cNvSpPr/>
          <p:nvPr/>
        </p:nvSpPr>
        <p:spPr>
          <a:xfrm>
            <a:off x="2237750" y="4038567"/>
            <a:ext cx="249768" cy="8043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1" name="Rectangle 11"/>
          <p:cNvSpPr/>
          <p:nvPr/>
        </p:nvSpPr>
        <p:spPr>
          <a:xfrm>
            <a:off x="5653640" y="3630612"/>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2"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303" name="Rectangle 17"/>
          <p:cNvSpPr/>
          <p:nvPr/>
        </p:nvSpPr>
        <p:spPr>
          <a:xfrm>
            <a:off x="4633795" y="4711853"/>
            <a:ext cx="291907" cy="125937"/>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4" name="Rectangle 18"/>
          <p:cNvSpPr/>
          <p:nvPr/>
        </p:nvSpPr>
        <p:spPr>
          <a:xfrm>
            <a:off x="2226079" y="4369675"/>
            <a:ext cx="273112" cy="147753"/>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5" name="Rectangle 2"/>
          <p:cNvSpPr/>
          <p:nvPr/>
        </p:nvSpPr>
        <p:spPr>
          <a:xfrm>
            <a:off x="5782207" y="3896945"/>
            <a:ext cx="241222" cy="222056"/>
          </a:xfrm>
          <a:prstGeom prst="rect">
            <a:avLst/>
          </a:prstGeom>
          <a:solidFill>
            <a:srgbClr val="FFFFFF"/>
          </a:solidFill>
          <a:ln>
            <a:solidFill>
              <a:srgbClr val="FFFFFF"/>
            </a:solidFill>
          </a:ln>
        </p:spPr>
        <p:txBody>
          <a:bodyPr lIns="45719" rIns="45719" anchor="ctr"/>
          <a:lstStyle/>
          <a:p>
            <a:pPr algn="ctr">
              <a:defRPr>
                <a:solidFill>
                  <a:srgbClr val="FFFFFF"/>
                </a:solidFill>
              </a:defRPr>
            </a:pPr>
            <a:endParaRPr/>
          </a:p>
        </p:txBody>
      </p:sp>
      <p:sp>
        <p:nvSpPr>
          <p:cNvPr id="306" name="TextBox 4"/>
          <p:cNvSpPr txBox="1"/>
          <p:nvPr/>
        </p:nvSpPr>
        <p:spPr>
          <a:xfrm>
            <a:off x="5741735" y="3865422"/>
            <a:ext cx="369519" cy="2024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800" b="1">
                <a:solidFill>
                  <a:srgbClr val="808080"/>
                </a:solidFill>
              </a:defRPr>
            </a:lvl1pPr>
          </a:lstStyle>
          <a:p>
            <a:r>
              <a:t>2022</a:t>
            </a:r>
          </a:p>
        </p:txBody>
      </p:sp>
      <p:sp>
        <p:nvSpPr>
          <p:cNvPr id="307" name="Rectangle 8"/>
          <p:cNvSpPr/>
          <p:nvPr/>
        </p:nvSpPr>
        <p:spPr>
          <a:xfrm>
            <a:off x="2136150" y="4437467"/>
            <a:ext cx="236937" cy="105792"/>
          </a:xfrm>
          <a:prstGeom prst="rect">
            <a:avLst/>
          </a:prstGeom>
          <a:solidFill>
            <a:srgbClr val="F2F2F2"/>
          </a:solidFill>
          <a:ln>
            <a:solidFill>
              <a:srgbClr val="F2F2F2"/>
            </a:solidFill>
          </a:ln>
        </p:spPr>
        <p:txBody>
          <a:bodyPr lIns="45719" rIns="45719" anchor="ctr"/>
          <a:lstStyle/>
          <a:p>
            <a:pPr algn="ctr">
              <a:defRPr>
                <a:solidFill>
                  <a:srgbClr val="F2F2F2"/>
                </a:solidFill>
              </a:defRPr>
            </a:pPr>
            <a:endParaRPr/>
          </a:p>
        </p:txBody>
      </p:sp>
      <p:sp>
        <p:nvSpPr>
          <p:cNvPr id="308" name="TextBox 13"/>
          <p:cNvSpPr txBox="1"/>
          <p:nvPr/>
        </p:nvSpPr>
        <p:spPr>
          <a:xfrm>
            <a:off x="2097217" y="4373972"/>
            <a:ext cx="330161" cy="202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800" b="1">
                <a:solidFill>
                  <a:srgbClr val="808080"/>
                </a:solidFill>
              </a:defRPr>
            </a:lvl1pPr>
          </a:lstStyle>
          <a:p>
            <a:r>
              <a:t>2022</a:t>
            </a:r>
          </a:p>
        </p:txBody>
      </p:sp>
      <p:pic>
        <p:nvPicPr>
          <p:cNvPr id="309" name="Picture 9" descr="Picture 9"/>
          <p:cNvPicPr>
            <a:picLocks noChangeAspect="1"/>
          </p:cNvPicPr>
          <p:nvPr/>
        </p:nvPicPr>
        <p:blipFill>
          <a:blip r:embed="rId3">
            <a:extLst/>
          </a:blip>
          <a:stretch>
            <a:fillRect/>
          </a:stretch>
        </p:blipFill>
        <p:spPr>
          <a:xfrm>
            <a:off x="1246944" y="2463458"/>
            <a:ext cx="7065607" cy="3373964"/>
          </a:xfrm>
          <a:prstGeom prst="rect">
            <a:avLst/>
          </a:prstGeom>
          <a:ln>
            <a:solidFill>
              <a:srgbClr val="000000"/>
            </a:solidFill>
          </a:ln>
          <a:effectLst>
            <a:outerShdw blurRad="190500" dist="12700" dir="5400000" rotWithShape="0">
              <a:srgbClr val="000000"/>
            </a:outerShdw>
          </a:effectLst>
        </p:spPr>
      </p:pic>
      <p:sp>
        <p:nvSpPr>
          <p:cNvPr id="310" name="Information Contributors will be instructed to provide Federal Tax   Information from their 2022 tax return to be used to determine…"/>
          <p:cNvSpPr txBox="1">
            <a:spLocks noGrp="1"/>
          </p:cNvSpPr>
          <p:nvPr>
            <p:ph type="body" sz="quarter" idx="4294967295"/>
          </p:nvPr>
        </p:nvSpPr>
        <p:spPr>
          <a:xfrm>
            <a:off x="695099" y="997326"/>
            <a:ext cx="8056232" cy="1275226"/>
          </a:xfrm>
          <a:prstGeom prst="rect">
            <a:avLst/>
          </a:prstGeom>
        </p:spPr>
        <p:txBody>
          <a:bodyPr/>
          <a:lstStyle/>
          <a:p>
            <a:pPr marL="0" indent="0" defTabSz="914400">
              <a:lnSpc>
                <a:spcPct val="120000"/>
              </a:lnSpc>
              <a:spcBef>
                <a:spcPts val="0"/>
              </a:spcBef>
              <a:buSzTx/>
              <a:buFontTx/>
              <a:buNone/>
              <a:defRPr sz="2000"/>
            </a:pPr>
            <a:r>
              <a:rPr dirty="0"/>
              <a:t>Information Contributors will be instructed to provide Federal Tax  </a:t>
            </a:r>
            <a:br>
              <a:rPr dirty="0"/>
            </a:br>
            <a:r>
              <a:rPr dirty="0"/>
              <a:t>Information from their 2022 tax return to be used to determine</a:t>
            </a:r>
          </a:p>
          <a:p>
            <a:pPr marL="0" indent="0" defTabSz="914400">
              <a:lnSpc>
                <a:spcPct val="120000"/>
              </a:lnSpc>
              <a:spcBef>
                <a:spcPts val="0"/>
              </a:spcBef>
              <a:buSzTx/>
              <a:buFontTx/>
              <a:buNone/>
              <a:defRPr sz="2000"/>
            </a:pPr>
            <a:r>
              <a:rPr dirty="0"/>
              <a:t>the </a:t>
            </a:r>
            <a:r>
              <a:rPr dirty="0" smtClean="0"/>
              <a:t>student</a:t>
            </a:r>
            <a:r>
              <a:rPr lang="en-US" dirty="0" smtClean="0"/>
              <a:t>'</a:t>
            </a:r>
            <a:r>
              <a:rPr dirty="0" smtClean="0"/>
              <a:t>s </a:t>
            </a:r>
            <a:r>
              <a:rPr dirty="0"/>
              <a:t>eligibility for federal student </a:t>
            </a:r>
            <a:r>
              <a:rPr dirty="0" smtClean="0"/>
              <a:t>aid</a:t>
            </a:r>
            <a:r>
              <a:rPr lang="en-US" dirty="0" smtClean="0"/>
              <a:t> for award year 2024-25</a:t>
            </a:r>
            <a:endParaRPr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oter Placeholder 10"/>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15" name="Title 1"/>
          <p:cNvSpPr txBox="1">
            <a:spLocks noGrp="1"/>
          </p:cNvSpPr>
          <p:nvPr>
            <p:ph type="title"/>
          </p:nvPr>
        </p:nvSpPr>
        <p:spPr>
          <a:xfrm>
            <a:off x="457200" y="279400"/>
            <a:ext cx="8229600" cy="1143000"/>
          </a:xfrm>
          <a:prstGeom prst="rect">
            <a:avLst/>
          </a:prstGeom>
        </p:spPr>
        <p:txBody>
          <a:bodyPr>
            <a:normAutofit fontScale="90000"/>
          </a:bodyPr>
          <a:lstStyle/>
          <a:p>
            <a:pPr defTabSz="420623">
              <a:defRPr sz="3680"/>
            </a:pPr>
            <a:r>
              <a:rPr lang="en-US" dirty="0" smtClean="0"/>
              <a:t>Key </a:t>
            </a:r>
            <a:r>
              <a:rPr dirty="0" smtClean="0"/>
              <a:t>Eligibility </a:t>
            </a:r>
            <a:r>
              <a:rPr dirty="0"/>
              <a:t/>
            </a:r>
            <a:br>
              <a:rPr dirty="0"/>
            </a:br>
            <a:r>
              <a:rPr dirty="0"/>
              <a:t>Requirements for FAFSA</a:t>
            </a:r>
          </a:p>
        </p:txBody>
      </p:sp>
      <p:sp>
        <p:nvSpPr>
          <p:cNvPr id="316" name="Rectangle 3"/>
          <p:cNvSpPr txBox="1">
            <a:spLocks noGrp="1"/>
          </p:cNvSpPr>
          <p:nvPr>
            <p:ph type="body" idx="4294967295"/>
          </p:nvPr>
        </p:nvSpPr>
        <p:spPr>
          <a:xfrm>
            <a:off x="881789" y="1764700"/>
            <a:ext cx="7741002" cy="3856629"/>
          </a:xfrm>
          <a:prstGeom prst="rect">
            <a:avLst/>
          </a:prstGeom>
        </p:spPr>
        <p:txBody>
          <a:bodyPr>
            <a:normAutofit lnSpcReduction="10000"/>
          </a:bodyPr>
          <a:lstStyle/>
          <a:p>
            <a:pPr>
              <a:lnSpc>
                <a:spcPct val="120000"/>
              </a:lnSpc>
              <a:spcBef>
                <a:spcPts val="1200"/>
              </a:spcBef>
              <a:defRPr sz="2000"/>
            </a:pPr>
            <a:r>
              <a:rPr dirty="0"/>
              <a:t>The student must have a valid Social Security Number</a:t>
            </a:r>
          </a:p>
          <a:p>
            <a:pPr>
              <a:lnSpc>
                <a:spcPct val="120000"/>
              </a:lnSpc>
              <a:spcBef>
                <a:spcPts val="1200"/>
              </a:spcBef>
              <a:defRPr sz="2000"/>
            </a:pPr>
            <a:r>
              <a:rPr dirty="0"/>
              <a:t>Must be enrolled or accepted for enrollment in an eligible program of study</a:t>
            </a:r>
          </a:p>
          <a:p>
            <a:pPr>
              <a:lnSpc>
                <a:spcPct val="120000"/>
              </a:lnSpc>
              <a:spcBef>
                <a:spcPts val="1200"/>
              </a:spcBef>
              <a:defRPr sz="2000"/>
            </a:pPr>
            <a:r>
              <a:rPr dirty="0"/>
              <a:t>Must be pursuing a degree, certificate, or other recognized credential</a:t>
            </a:r>
          </a:p>
          <a:p>
            <a:pPr>
              <a:lnSpc>
                <a:spcPct val="120000"/>
              </a:lnSpc>
              <a:spcBef>
                <a:spcPts val="1200"/>
              </a:spcBef>
              <a:defRPr sz="2000"/>
            </a:pPr>
            <a:r>
              <a:rPr dirty="0"/>
              <a:t>Must be a U.S. citizen or eligible noncitizen</a:t>
            </a:r>
          </a:p>
          <a:p>
            <a:pPr>
              <a:lnSpc>
                <a:spcPct val="120000"/>
              </a:lnSpc>
              <a:spcBef>
                <a:spcPts val="1200"/>
              </a:spcBef>
              <a:defRPr sz="2000"/>
            </a:pPr>
            <a:r>
              <a:rPr dirty="0"/>
              <a:t>New Jersey students who are </a:t>
            </a:r>
            <a:r>
              <a:rPr lang="en-US" dirty="0" smtClean="0"/>
              <a:t>undocumented and meet the NJ NJDREAMER qualifications </a:t>
            </a:r>
            <a:r>
              <a:rPr dirty="0" smtClean="0"/>
              <a:t>should </a:t>
            </a:r>
            <a:r>
              <a:rPr dirty="0"/>
              <a:t>complete the </a:t>
            </a:r>
            <a:r>
              <a:rPr lang="en-US" dirty="0" smtClean="0"/>
              <a:t>NJ Alternative</a:t>
            </a:r>
            <a:r>
              <a:rPr dirty="0" smtClean="0"/>
              <a:t> application</a:t>
            </a:r>
            <a:r>
              <a:rPr lang="en-US" dirty="0" smtClean="0"/>
              <a:t> for state funded financial aid</a:t>
            </a:r>
            <a:endParaRPr dirty="0"/>
          </a:p>
        </p:txBody>
      </p:sp>
      <p:sp>
        <p:nvSpPr>
          <p:cNvPr id="317"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22" name="Rectangle 4"/>
          <p:cNvSpPr txBox="1">
            <a:spLocks noGrp="1"/>
          </p:cNvSpPr>
          <p:nvPr>
            <p:ph type="title"/>
          </p:nvPr>
        </p:nvSpPr>
        <p:spPr>
          <a:xfrm>
            <a:off x="456499" y="279400"/>
            <a:ext cx="8229601" cy="1143000"/>
          </a:xfrm>
          <a:prstGeom prst="rect">
            <a:avLst/>
          </a:prstGeom>
        </p:spPr>
        <p:txBody>
          <a:bodyPr lIns="44450" tIns="44450" rIns="44450" bIns="44450"/>
          <a:lstStyle/>
          <a:p>
            <a:r>
              <a:rPr dirty="0"/>
              <a:t>Key Components of the FAFSA </a:t>
            </a:r>
          </a:p>
        </p:txBody>
      </p:sp>
      <p:sp>
        <p:nvSpPr>
          <p:cNvPr id="323" name="Rectangle 5"/>
          <p:cNvSpPr txBox="1">
            <a:spLocks noGrp="1"/>
          </p:cNvSpPr>
          <p:nvPr>
            <p:ph type="body" sz="half" idx="4294967295"/>
          </p:nvPr>
        </p:nvSpPr>
        <p:spPr>
          <a:xfrm>
            <a:off x="620183" y="1355741"/>
            <a:ext cx="8228901" cy="4693367"/>
          </a:xfrm>
          <a:prstGeom prst="rect">
            <a:avLst/>
          </a:prstGeom>
        </p:spPr>
        <p:txBody>
          <a:bodyPr lIns="44450" tIns="44450" rIns="44450" bIns="44450" numCol="2" spcCol="411444">
            <a:normAutofit/>
          </a:bodyPr>
          <a:lstStyle/>
          <a:p>
            <a:pPr marL="288035" indent="-288035" defTabSz="384047">
              <a:lnSpc>
                <a:spcPct val="120000"/>
              </a:lnSpc>
              <a:spcBef>
                <a:spcPts val="0"/>
              </a:spcBef>
              <a:defRPr sz="1512"/>
            </a:pPr>
            <a:r>
              <a:rPr b="1" dirty="0" smtClean="0"/>
              <a:t>Student </a:t>
            </a:r>
            <a:r>
              <a:rPr b="1" dirty="0"/>
              <a:t>Contributor Section</a:t>
            </a:r>
          </a:p>
          <a:p>
            <a:pPr marL="384047" indent="-192023" defTabSz="384047">
              <a:lnSpc>
                <a:spcPct val="120000"/>
              </a:lnSpc>
              <a:spcBef>
                <a:spcPts val="0"/>
              </a:spcBef>
              <a:buChar char="✓"/>
              <a:defRPr sz="1512"/>
            </a:pPr>
            <a:r>
              <a:rPr dirty="0"/>
              <a:t>Full Name and address</a:t>
            </a:r>
          </a:p>
          <a:p>
            <a:pPr marL="384047" indent="-192023" defTabSz="384047">
              <a:lnSpc>
                <a:spcPct val="120000"/>
              </a:lnSpc>
              <a:spcBef>
                <a:spcPts val="0"/>
              </a:spcBef>
              <a:buChar char="✓"/>
              <a:defRPr sz="1512"/>
            </a:pPr>
            <a:r>
              <a:rPr dirty="0"/>
              <a:t>Social Security Number or ITIN Number </a:t>
            </a:r>
          </a:p>
          <a:p>
            <a:pPr marL="384047" indent="-192023" defTabSz="384047">
              <a:lnSpc>
                <a:spcPct val="120000"/>
              </a:lnSpc>
              <a:spcBef>
                <a:spcPts val="0"/>
              </a:spcBef>
              <a:buChar char="✓"/>
              <a:defRPr sz="1512"/>
            </a:pPr>
            <a:r>
              <a:rPr dirty="0"/>
              <a:t>Date of Birth</a:t>
            </a:r>
          </a:p>
          <a:p>
            <a:pPr marL="384047" indent="-192023" defTabSz="384047">
              <a:lnSpc>
                <a:spcPct val="120000"/>
              </a:lnSpc>
              <a:spcBef>
                <a:spcPts val="0"/>
              </a:spcBef>
              <a:buChar char="✓"/>
              <a:defRPr sz="1512"/>
            </a:pPr>
            <a:r>
              <a:rPr dirty="0"/>
              <a:t>Mobile phone number (optional)</a:t>
            </a:r>
          </a:p>
          <a:p>
            <a:pPr marL="384047" indent="-192023" defTabSz="384047">
              <a:lnSpc>
                <a:spcPct val="120000"/>
              </a:lnSpc>
              <a:spcBef>
                <a:spcPts val="0"/>
              </a:spcBef>
              <a:buChar char="✓"/>
              <a:defRPr sz="1512"/>
            </a:pPr>
            <a:r>
              <a:rPr dirty="0"/>
              <a:t>Email address</a:t>
            </a:r>
          </a:p>
          <a:p>
            <a:pPr marL="384047" indent="-192023" defTabSz="384047">
              <a:lnSpc>
                <a:spcPct val="120000"/>
              </a:lnSpc>
              <a:spcBef>
                <a:spcPts val="0"/>
              </a:spcBef>
              <a:buChar char="✓"/>
              <a:defRPr sz="1512"/>
            </a:pPr>
            <a:r>
              <a:rPr dirty="0"/>
              <a:t>College/Career </a:t>
            </a:r>
            <a:r>
              <a:rPr dirty="0" smtClean="0"/>
              <a:t>plans</a:t>
            </a:r>
            <a:r>
              <a:rPr lang="en-US" dirty="0" smtClean="0"/>
              <a:t> – 20 Colleges</a:t>
            </a:r>
            <a:endParaRPr dirty="0"/>
          </a:p>
          <a:p>
            <a:pPr marL="240029" indent="-240029" defTabSz="384047">
              <a:lnSpc>
                <a:spcPct val="120000"/>
              </a:lnSpc>
              <a:spcBef>
                <a:spcPts val="0"/>
              </a:spcBef>
              <a:buChar char="–"/>
              <a:defRPr sz="1512"/>
            </a:pPr>
            <a:endParaRPr dirty="0"/>
          </a:p>
          <a:p>
            <a:pPr marL="288035" indent="-288035" defTabSz="384047">
              <a:lnSpc>
                <a:spcPct val="120000"/>
              </a:lnSpc>
              <a:spcBef>
                <a:spcPts val="0"/>
              </a:spcBef>
              <a:defRPr sz="1512"/>
            </a:pPr>
            <a:r>
              <a:rPr dirty="0"/>
              <a:t>Student Consent and Assets</a:t>
            </a:r>
          </a:p>
          <a:p>
            <a:pPr marL="384047" indent="-192023" defTabSz="384047">
              <a:lnSpc>
                <a:spcPct val="120000"/>
              </a:lnSpc>
              <a:spcBef>
                <a:spcPts val="0"/>
              </a:spcBef>
              <a:buChar char="✓"/>
              <a:defRPr sz="1512"/>
            </a:pPr>
            <a:r>
              <a:rPr dirty="0" smtClean="0"/>
              <a:t>FTI</a:t>
            </a:r>
            <a:r>
              <a:rPr lang="en-US" dirty="0" smtClean="0"/>
              <a:t> (Federal Tax Information)</a:t>
            </a:r>
            <a:endParaRPr dirty="0"/>
          </a:p>
          <a:p>
            <a:pPr marL="0" indent="126015" defTabSz="384047">
              <a:lnSpc>
                <a:spcPct val="120000"/>
              </a:lnSpc>
              <a:spcBef>
                <a:spcPts val="0"/>
              </a:spcBef>
              <a:buSzTx/>
              <a:buNone/>
              <a:defRPr sz="1512"/>
            </a:pPr>
            <a:endParaRPr dirty="0"/>
          </a:p>
          <a:p>
            <a:pPr marL="288035" indent="-288035" defTabSz="384047">
              <a:lnSpc>
                <a:spcPct val="120000"/>
              </a:lnSpc>
              <a:spcBef>
                <a:spcPts val="0"/>
              </a:spcBef>
              <a:defRPr sz="1512"/>
            </a:pPr>
            <a:r>
              <a:rPr dirty="0"/>
              <a:t>Student Status: Personal Circumstances </a:t>
            </a:r>
          </a:p>
          <a:p>
            <a:pPr marL="384047" indent="-192023" defTabSz="384047">
              <a:lnSpc>
                <a:spcPct val="120000"/>
              </a:lnSpc>
              <a:spcBef>
                <a:spcPts val="0"/>
              </a:spcBef>
              <a:buChar char="✓"/>
              <a:defRPr sz="1512"/>
            </a:pPr>
            <a:r>
              <a:rPr dirty="0"/>
              <a:t>Dependent or Independent Determination</a:t>
            </a:r>
          </a:p>
          <a:p>
            <a:pPr marL="384047" indent="-192023" defTabSz="384047">
              <a:lnSpc>
                <a:spcPct val="120000"/>
              </a:lnSpc>
              <a:spcBef>
                <a:spcPts val="0"/>
              </a:spcBef>
              <a:buChar char="✓"/>
              <a:defRPr sz="1512"/>
            </a:pPr>
            <a:r>
              <a:rPr dirty="0"/>
              <a:t>Student Special Circumstances</a:t>
            </a:r>
          </a:p>
          <a:p>
            <a:pPr marL="384047" indent="-192023" defTabSz="384047">
              <a:lnSpc>
                <a:spcPct val="120000"/>
              </a:lnSpc>
              <a:spcBef>
                <a:spcPts val="0"/>
              </a:spcBef>
              <a:buChar char="✓"/>
              <a:defRPr sz="1512"/>
            </a:pPr>
            <a:r>
              <a:rPr dirty="0"/>
              <a:t>Student Unusual Circumstances</a:t>
            </a:r>
          </a:p>
          <a:p>
            <a:pPr marL="288035" indent="-288035" defTabSz="384047">
              <a:lnSpc>
                <a:spcPct val="120000"/>
              </a:lnSpc>
              <a:spcBef>
                <a:spcPts val="0"/>
              </a:spcBef>
              <a:defRPr sz="1512"/>
            </a:pPr>
            <a:r>
              <a:rPr b="1" dirty="0" smtClean="0"/>
              <a:t>Parent </a:t>
            </a:r>
            <a:r>
              <a:rPr b="1" dirty="0"/>
              <a:t>Contributor Section</a:t>
            </a:r>
          </a:p>
          <a:p>
            <a:pPr marL="384047" indent="-192023" defTabSz="384047">
              <a:lnSpc>
                <a:spcPct val="120000"/>
              </a:lnSpc>
              <a:spcBef>
                <a:spcPts val="0"/>
              </a:spcBef>
              <a:buChar char="✓"/>
              <a:defRPr sz="1512"/>
            </a:pPr>
            <a:r>
              <a:rPr dirty="0"/>
              <a:t>Social Security Number</a:t>
            </a:r>
          </a:p>
          <a:p>
            <a:pPr marL="384047" indent="-192023" defTabSz="384047">
              <a:lnSpc>
                <a:spcPct val="120000"/>
              </a:lnSpc>
              <a:spcBef>
                <a:spcPts val="0"/>
              </a:spcBef>
              <a:buChar char="✓"/>
              <a:defRPr sz="1512"/>
            </a:pPr>
            <a:r>
              <a:rPr dirty="0"/>
              <a:t>Last Name</a:t>
            </a:r>
          </a:p>
          <a:p>
            <a:pPr marL="384047" indent="-192023" defTabSz="384047">
              <a:lnSpc>
                <a:spcPct val="120000"/>
              </a:lnSpc>
              <a:spcBef>
                <a:spcPts val="0"/>
              </a:spcBef>
              <a:buChar char="✓"/>
              <a:defRPr sz="1512"/>
            </a:pPr>
            <a:r>
              <a:rPr dirty="0"/>
              <a:t>Date of Birth</a:t>
            </a:r>
          </a:p>
          <a:p>
            <a:pPr marL="384047" indent="-192023" defTabSz="384047">
              <a:lnSpc>
                <a:spcPct val="120000"/>
              </a:lnSpc>
              <a:spcBef>
                <a:spcPts val="0"/>
              </a:spcBef>
              <a:buChar char="✓"/>
              <a:defRPr sz="1512"/>
            </a:pPr>
            <a:r>
              <a:rPr dirty="0"/>
              <a:t>Email </a:t>
            </a:r>
            <a:r>
              <a:rPr dirty="0" smtClean="0"/>
              <a:t>address</a:t>
            </a:r>
            <a:endParaRPr lang="en-US" dirty="0" smtClean="0"/>
          </a:p>
          <a:p>
            <a:pPr marL="384047" indent="-192023" defTabSz="384047">
              <a:lnSpc>
                <a:spcPct val="120000"/>
              </a:lnSpc>
              <a:spcBef>
                <a:spcPts val="0"/>
              </a:spcBef>
              <a:buChar char="✓"/>
              <a:defRPr sz="1512"/>
            </a:pPr>
            <a:r>
              <a:rPr lang="en-US" dirty="0" smtClean="0"/>
              <a:t>Family size – FTI</a:t>
            </a:r>
          </a:p>
          <a:p>
            <a:pPr marL="384047" indent="-192023" defTabSz="384047">
              <a:lnSpc>
                <a:spcPct val="120000"/>
              </a:lnSpc>
              <a:spcBef>
                <a:spcPts val="0"/>
              </a:spcBef>
              <a:buChar char="✓"/>
              <a:defRPr sz="1512"/>
            </a:pPr>
            <a:r>
              <a:rPr lang="en-US" dirty="0" smtClean="0"/>
              <a:t>Income and Assets</a:t>
            </a:r>
          </a:p>
          <a:p>
            <a:pPr marL="384047" indent="-192023" defTabSz="384047">
              <a:lnSpc>
                <a:spcPct val="120000"/>
              </a:lnSpc>
              <a:spcBef>
                <a:spcPts val="0"/>
              </a:spcBef>
              <a:buChar char="✓"/>
              <a:defRPr sz="1512"/>
            </a:pPr>
            <a:r>
              <a:rPr lang="en-US" dirty="0" smtClean="0"/>
              <a:t>Federal Means-tested benefits</a:t>
            </a:r>
          </a:p>
          <a:p>
            <a:pPr marL="824918" lvl="1" indent="-192023" defTabSz="384047">
              <a:lnSpc>
                <a:spcPct val="120000"/>
              </a:lnSpc>
              <a:spcBef>
                <a:spcPts val="0"/>
              </a:spcBef>
              <a:buChar char="✓"/>
              <a:defRPr sz="1512"/>
            </a:pPr>
            <a:r>
              <a:rPr lang="en-US" dirty="0" smtClean="0"/>
              <a:t>Medicaid, SSI, SNAP,</a:t>
            </a:r>
          </a:p>
          <a:p>
            <a:pPr marL="824918" lvl="1" indent="-192023" defTabSz="384047">
              <a:lnSpc>
                <a:spcPct val="120000"/>
              </a:lnSpc>
              <a:spcBef>
                <a:spcPts val="0"/>
              </a:spcBef>
              <a:buChar char="✓"/>
              <a:defRPr sz="1512"/>
            </a:pPr>
            <a:r>
              <a:rPr lang="en-US" dirty="0" smtClean="0"/>
              <a:t>Free or Reduced Lunch</a:t>
            </a:r>
          </a:p>
          <a:p>
            <a:pPr marL="824918" lvl="1" indent="-192023" defTabSz="384047">
              <a:lnSpc>
                <a:spcPct val="120000"/>
              </a:lnSpc>
              <a:spcBef>
                <a:spcPts val="0"/>
              </a:spcBef>
              <a:buChar char="✓"/>
              <a:defRPr sz="1512"/>
            </a:pPr>
            <a:r>
              <a:rPr lang="en-US" dirty="0" smtClean="0"/>
              <a:t>TANF, WIC, WITC QHP</a:t>
            </a:r>
          </a:p>
          <a:p>
            <a:pPr marL="824918" lvl="1" indent="-192023" defTabSz="384047">
              <a:lnSpc>
                <a:spcPct val="120000"/>
              </a:lnSpc>
              <a:spcBef>
                <a:spcPts val="0"/>
              </a:spcBef>
              <a:buChar char="✓"/>
              <a:defRPr sz="1512"/>
            </a:pPr>
            <a:endParaRPr lang="en-US" dirty="0" smtClean="0"/>
          </a:p>
          <a:p>
            <a:pPr marL="477774" indent="-285750" defTabSz="384047">
              <a:lnSpc>
                <a:spcPct val="120000"/>
              </a:lnSpc>
              <a:spcBef>
                <a:spcPts val="0"/>
              </a:spcBef>
              <a:defRPr sz="1512"/>
            </a:pPr>
            <a:r>
              <a:rPr lang="en-US" dirty="0" smtClean="0"/>
              <a:t>Business and Farm will be considered as assets in the calculation of the SAI</a:t>
            </a:r>
          </a:p>
          <a:p>
            <a:pPr marL="477774" indent="-285750" defTabSz="384047">
              <a:lnSpc>
                <a:spcPct val="120000"/>
              </a:lnSpc>
              <a:spcBef>
                <a:spcPts val="0"/>
              </a:spcBef>
              <a:defRPr sz="1512"/>
            </a:pPr>
            <a:r>
              <a:rPr lang="en-US" dirty="0" smtClean="0"/>
              <a:t>Child Support received is an asset </a:t>
            </a:r>
            <a:endParaRPr dirty="0"/>
          </a:p>
        </p:txBody>
      </p:sp>
      <p:sp>
        <p:nvSpPr>
          <p:cNvPr id="324"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38" name="Title 1"/>
          <p:cNvSpPr txBox="1">
            <a:spLocks noGrp="1"/>
          </p:cNvSpPr>
          <p:nvPr>
            <p:ph type="title"/>
          </p:nvPr>
        </p:nvSpPr>
        <p:spPr>
          <a:prstGeom prst="rect">
            <a:avLst/>
          </a:prstGeom>
        </p:spPr>
        <p:txBody>
          <a:bodyPr/>
          <a:lstStyle/>
          <a:p>
            <a:r>
              <a:t>Goals of Financial Aid Office</a:t>
            </a:r>
          </a:p>
        </p:txBody>
      </p:sp>
      <p:sp>
        <p:nvSpPr>
          <p:cNvPr id="139"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40" name="Rectangle 3"/>
          <p:cNvSpPr txBox="1">
            <a:spLocks noGrp="1"/>
          </p:cNvSpPr>
          <p:nvPr>
            <p:ph type="body" idx="4294967295"/>
          </p:nvPr>
        </p:nvSpPr>
        <p:spPr>
          <a:xfrm>
            <a:off x="756358" y="1484829"/>
            <a:ext cx="7965107" cy="4153972"/>
          </a:xfrm>
          <a:prstGeom prst="rect">
            <a:avLst/>
          </a:prstGeom>
        </p:spPr>
        <p:txBody>
          <a:bodyPr>
            <a:normAutofit lnSpcReduction="10000"/>
          </a:bodyPr>
          <a:lstStyle/>
          <a:p>
            <a:pPr>
              <a:lnSpc>
                <a:spcPct val="80000"/>
              </a:lnSpc>
              <a:spcBef>
                <a:spcPts val="1700"/>
              </a:spcBef>
              <a:defRPr sz="2900"/>
            </a:pPr>
            <a:r>
              <a:rPr dirty="0"/>
              <a:t>Primary goal is to assist students in paying for college and is achieved by:</a:t>
            </a:r>
          </a:p>
          <a:p>
            <a:pPr marL="793750" lvl="1" indent="-336550">
              <a:lnSpc>
                <a:spcPct val="80000"/>
              </a:lnSpc>
              <a:spcBef>
                <a:spcPts val="1500"/>
              </a:spcBef>
              <a:defRPr sz="2500"/>
            </a:pPr>
            <a:r>
              <a:rPr dirty="0"/>
              <a:t>Evaluating family’s ability to pay for educational costs</a:t>
            </a:r>
          </a:p>
          <a:p>
            <a:pPr marL="793750" lvl="1" indent="-336550">
              <a:lnSpc>
                <a:spcPct val="80000"/>
              </a:lnSpc>
              <a:spcBef>
                <a:spcPts val="1500"/>
              </a:spcBef>
              <a:defRPr sz="2500"/>
            </a:pPr>
            <a:r>
              <a:rPr dirty="0"/>
              <a:t>Distributing limited resources in an equitable manner</a:t>
            </a:r>
          </a:p>
          <a:p>
            <a:pPr marL="793750" lvl="1" indent="-336550">
              <a:lnSpc>
                <a:spcPct val="80000"/>
              </a:lnSpc>
              <a:spcBef>
                <a:spcPts val="1500"/>
              </a:spcBef>
              <a:defRPr sz="2500"/>
            </a:pPr>
            <a:r>
              <a:rPr dirty="0"/>
              <a:t>Providing a balance of </a:t>
            </a:r>
            <a:r>
              <a:rPr lang="en-US" dirty="0" smtClean="0"/>
              <a:t>grants/scholarships &amp; wages from school/federal sponsored student employment.</a:t>
            </a:r>
            <a:endParaRPr dirty="0"/>
          </a:p>
          <a:p>
            <a:pPr marL="793750" lvl="1" indent="-336550">
              <a:lnSpc>
                <a:spcPct val="80000"/>
              </a:lnSpc>
              <a:spcBef>
                <a:spcPts val="1500"/>
              </a:spcBef>
              <a:defRPr sz="2500"/>
            </a:pPr>
            <a:r>
              <a:rPr dirty="0"/>
              <a:t>Implementing federal and state regulations for their college/university</a:t>
            </a: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36" name="Title 13"/>
          <p:cNvSpPr txBox="1">
            <a:spLocks noGrp="1"/>
          </p:cNvSpPr>
          <p:nvPr>
            <p:ph type="title"/>
          </p:nvPr>
        </p:nvSpPr>
        <p:spPr>
          <a:prstGeom prst="rect">
            <a:avLst/>
          </a:prstGeom>
        </p:spPr>
        <p:txBody>
          <a:bodyPr/>
          <a:lstStyle>
            <a:lvl1pPr>
              <a:defRPr sz="3800"/>
            </a:lvl1pPr>
          </a:lstStyle>
          <a:p>
            <a:r>
              <a:t>FAFSA Submission Summary</a:t>
            </a:r>
          </a:p>
        </p:txBody>
      </p:sp>
      <p:sp>
        <p:nvSpPr>
          <p:cNvPr id="337" name="Rectangle 9"/>
          <p:cNvSpPr txBox="1"/>
          <p:nvPr/>
        </p:nvSpPr>
        <p:spPr>
          <a:xfrm>
            <a:off x="367484" y="4073837"/>
            <a:ext cx="8615124" cy="1938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500"/>
            </a:pPr>
            <a:endParaRPr dirty="0"/>
          </a:p>
          <a:p>
            <a:pPr lvl="1">
              <a:defRPr sz="1500"/>
            </a:pPr>
            <a:r>
              <a:rPr dirty="0"/>
              <a:t>This link redirects filers to view instructions regarding the NJFAMS Student Portal.  </a:t>
            </a:r>
            <a:br>
              <a:rPr dirty="0"/>
            </a:br>
            <a:r>
              <a:rPr dirty="0"/>
              <a:t>Applicants are instructed to log into “</a:t>
            </a:r>
            <a:r>
              <a:rPr b="1" dirty="0"/>
              <a:t>NJFAMS.HESAA.org</a:t>
            </a:r>
            <a:r>
              <a:rPr dirty="0"/>
              <a:t>” to create a user ID and password.  In 3-5 business days, students can their check awards and eligibility status and complete any outstanding items on their “To Do” list (There is no </a:t>
            </a:r>
            <a:r>
              <a:rPr lang="en-US" dirty="0" smtClean="0"/>
              <a:t>separate </a:t>
            </a:r>
            <a:r>
              <a:rPr dirty="0" smtClean="0"/>
              <a:t>State Application</a:t>
            </a:r>
            <a:r>
              <a:rPr lang="en-US" dirty="0" smtClean="0"/>
              <a:t>,</a:t>
            </a:r>
            <a:r>
              <a:rPr dirty="0" smtClean="0"/>
              <a:t> </a:t>
            </a:r>
            <a:r>
              <a:rPr dirty="0"/>
              <a:t>only a </a:t>
            </a:r>
            <a:r>
              <a:rPr dirty="0" smtClean="0"/>
              <a:t>To-Do</a:t>
            </a:r>
            <a:r>
              <a:rPr lang="en-US" dirty="0" smtClean="0"/>
              <a:t> </a:t>
            </a:r>
            <a:r>
              <a:rPr dirty="0" smtClean="0"/>
              <a:t>List</a:t>
            </a:r>
            <a:r>
              <a:rPr lang="en-US" dirty="0" smtClean="0"/>
              <a:t> in the state’s NJFAMS system</a:t>
            </a:r>
            <a:r>
              <a:rPr dirty="0" smtClean="0"/>
              <a:t>).</a:t>
            </a:r>
            <a:endParaRPr dirty="0"/>
          </a:p>
          <a:p>
            <a:pPr lvl="1">
              <a:defRPr sz="1500"/>
            </a:pPr>
            <a:endParaRPr dirty="0"/>
          </a:p>
          <a:p>
            <a:pPr lvl="1">
              <a:defRPr sz="1500"/>
            </a:pPr>
            <a:r>
              <a:rPr dirty="0"/>
              <a:t>Please note, all notifications will be sent to the student email address listed on the FAFSA.</a:t>
            </a:r>
          </a:p>
        </p:txBody>
      </p:sp>
      <p:grpSp>
        <p:nvGrpSpPr>
          <p:cNvPr id="342" name="Group"/>
          <p:cNvGrpSpPr/>
          <p:nvPr/>
        </p:nvGrpSpPr>
        <p:grpSpPr>
          <a:xfrm>
            <a:off x="223721" y="2592907"/>
            <a:ext cx="8298373" cy="1626556"/>
            <a:chOff x="0" y="0"/>
            <a:chExt cx="8298372" cy="1626554"/>
          </a:xfrm>
        </p:grpSpPr>
        <p:pic>
          <p:nvPicPr>
            <p:cNvPr id="338" name="Picture 1" descr="Picture 1"/>
            <p:cNvPicPr>
              <a:picLocks noChangeAspect="1"/>
            </p:cNvPicPr>
            <p:nvPr/>
          </p:nvPicPr>
          <p:blipFill>
            <a:blip r:embed="rId3">
              <a:extLst/>
            </a:blip>
            <a:srcRect l="1804" t="2312" r="1111" b="47516"/>
            <a:stretch>
              <a:fillRect/>
            </a:stretch>
          </p:blipFill>
          <p:spPr>
            <a:xfrm>
              <a:off x="778776" y="0"/>
              <a:ext cx="7519597" cy="1626555"/>
            </a:xfrm>
            <a:prstGeom prst="rect">
              <a:avLst/>
            </a:prstGeom>
            <a:ln w="9525" cap="flat">
              <a:solidFill>
                <a:srgbClr val="000000"/>
              </a:solidFill>
              <a:prstDash val="solid"/>
              <a:round/>
            </a:ln>
            <a:effectLst>
              <a:outerShdw blurRad="190500" dist="12700" dir="5400000" rotWithShape="0">
                <a:srgbClr val="000000"/>
              </a:outerShdw>
            </a:effectLst>
          </p:spPr>
        </p:pic>
        <p:sp>
          <p:nvSpPr>
            <p:cNvPr id="339" name="Right Arrow 7"/>
            <p:cNvSpPr/>
            <p:nvPr/>
          </p:nvSpPr>
          <p:spPr>
            <a:xfrm>
              <a:off x="0" y="515914"/>
              <a:ext cx="797130" cy="533401"/>
            </a:xfrm>
            <a:prstGeom prst="rightArrow">
              <a:avLst>
                <a:gd name="adj1" fmla="val 50000"/>
                <a:gd name="adj2" fmla="val 50005"/>
              </a:avLst>
            </a:prstGeom>
            <a:solidFill>
              <a:schemeClr val="accent1"/>
            </a:solidFill>
            <a:ln w="9525" cap="flat">
              <a:solidFill>
                <a:srgbClr val="000000"/>
              </a:solidFill>
              <a:prstDash val="solid"/>
              <a:miter lim="800000"/>
            </a:ln>
            <a:effectLst/>
          </p:spPr>
          <p:txBody>
            <a:bodyPr wrap="square" lIns="45719" tIns="45719" rIns="45719" bIns="45719" numCol="1" anchor="t">
              <a:noAutofit/>
            </a:bodyPr>
            <a:lstStyle/>
            <a:p>
              <a:pPr>
                <a:defRPr>
                  <a:solidFill>
                    <a:srgbClr val="FF0000"/>
                  </a:solidFill>
                </a:defRPr>
              </a:pPr>
              <a:endParaRPr/>
            </a:p>
          </p:txBody>
        </p:sp>
        <p:sp>
          <p:nvSpPr>
            <p:cNvPr id="340" name="Rectangle 15"/>
            <p:cNvSpPr/>
            <p:nvPr/>
          </p:nvSpPr>
          <p:spPr>
            <a:xfrm>
              <a:off x="1756097" y="712153"/>
              <a:ext cx="1870826" cy="187830"/>
            </a:xfrm>
            <a:prstGeom prst="rect">
              <a:avLst/>
            </a:prstGeom>
            <a:solidFill>
              <a:srgbClr val="335066"/>
            </a:solidFill>
            <a:ln w="12700" cap="flat">
              <a:noFill/>
              <a:miter lim="400000"/>
            </a:ln>
            <a:effectLst/>
          </p:spPr>
          <p:txBody>
            <a:bodyPr wrap="square" lIns="45719" tIns="45719" rIns="45719" bIns="45719" numCol="1" anchor="ctr">
              <a:noAutofit/>
            </a:bodyPr>
            <a:lstStyle/>
            <a:p>
              <a:pPr algn="ctr">
                <a:defRPr>
                  <a:solidFill>
                    <a:srgbClr val="248AEA"/>
                  </a:solidFill>
                </a:defRPr>
              </a:pPr>
              <a:endParaRPr/>
            </a:p>
          </p:txBody>
        </p:sp>
        <p:sp>
          <p:nvSpPr>
            <p:cNvPr id="341" name="TextBox 6"/>
            <p:cNvSpPr txBox="1"/>
            <p:nvPr/>
          </p:nvSpPr>
          <p:spPr>
            <a:xfrm>
              <a:off x="1728665" y="651809"/>
              <a:ext cx="1696025" cy="2392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100" b="1">
                  <a:solidFill>
                    <a:srgbClr val="FFFFFF"/>
                  </a:solidFill>
                </a:defRPr>
              </a:lvl1pPr>
            </a:lstStyle>
            <a:p>
              <a:r>
                <a:t>New Jersey State based</a:t>
              </a:r>
            </a:p>
          </p:txBody>
        </p:sp>
      </p:grpSp>
      <p:grpSp>
        <p:nvGrpSpPr>
          <p:cNvPr id="348" name="Group"/>
          <p:cNvGrpSpPr/>
          <p:nvPr/>
        </p:nvGrpSpPr>
        <p:grpSpPr>
          <a:xfrm>
            <a:off x="1035477" y="1228584"/>
            <a:ext cx="7038976" cy="1323976"/>
            <a:chOff x="0" y="0"/>
            <a:chExt cx="7038975" cy="1323975"/>
          </a:xfrm>
        </p:grpSpPr>
        <p:grpSp>
          <p:nvGrpSpPr>
            <p:cNvPr id="345" name="Group 12"/>
            <p:cNvGrpSpPr/>
            <p:nvPr/>
          </p:nvGrpSpPr>
          <p:grpSpPr>
            <a:xfrm>
              <a:off x="0" y="0"/>
              <a:ext cx="7038975" cy="1323976"/>
              <a:chOff x="0" y="0"/>
              <a:chExt cx="7038975" cy="1323975"/>
            </a:xfrm>
          </p:grpSpPr>
          <p:pic>
            <p:nvPicPr>
              <p:cNvPr id="343" name="Picture 2" descr="Picture 2"/>
              <p:cNvPicPr>
                <a:picLocks noChangeAspect="1"/>
              </p:cNvPicPr>
              <p:nvPr/>
            </p:nvPicPr>
            <p:blipFill>
              <a:blip r:embed="rId4">
                <a:extLst/>
              </a:blip>
              <a:stretch>
                <a:fillRect/>
              </a:stretch>
            </p:blipFill>
            <p:spPr>
              <a:xfrm>
                <a:off x="0" y="-1"/>
                <a:ext cx="7038975" cy="381001"/>
              </a:xfrm>
              <a:prstGeom prst="rect">
                <a:avLst/>
              </a:prstGeom>
              <a:ln w="12700" cap="flat">
                <a:noFill/>
                <a:miter lim="400000"/>
              </a:ln>
              <a:effectLst/>
            </p:spPr>
          </p:pic>
          <p:pic>
            <p:nvPicPr>
              <p:cNvPr id="344" name="Picture 8" descr="Picture 8"/>
              <p:cNvPicPr>
                <a:picLocks noChangeAspect="1"/>
              </p:cNvPicPr>
              <p:nvPr/>
            </p:nvPicPr>
            <p:blipFill>
              <a:blip r:embed="rId5">
                <a:extLst/>
              </a:blip>
              <a:stretch>
                <a:fillRect/>
              </a:stretch>
            </p:blipFill>
            <p:spPr>
              <a:xfrm>
                <a:off x="0" y="381000"/>
                <a:ext cx="7038975" cy="942975"/>
              </a:xfrm>
              <a:prstGeom prst="rect">
                <a:avLst/>
              </a:prstGeom>
              <a:ln w="12700" cap="flat">
                <a:noFill/>
                <a:miter lim="400000"/>
              </a:ln>
              <a:effectLst>
                <a:outerShdw blurRad="190500" dist="12700" dir="5400000" rotWithShape="0">
                  <a:srgbClr val="000000"/>
                </a:outerShdw>
              </a:effectLst>
            </p:spPr>
          </p:pic>
        </p:grpSp>
        <p:sp>
          <p:nvSpPr>
            <p:cNvPr id="346" name="Rectangle 5"/>
            <p:cNvSpPr/>
            <p:nvPr/>
          </p:nvSpPr>
          <p:spPr>
            <a:xfrm>
              <a:off x="1420063" y="122066"/>
              <a:ext cx="1870825" cy="187830"/>
            </a:xfrm>
            <a:prstGeom prst="rect">
              <a:avLst/>
            </a:prstGeom>
            <a:solidFill>
              <a:srgbClr val="335066"/>
            </a:solidFill>
            <a:ln w="12700" cap="flat">
              <a:noFill/>
              <a:miter lim="400000"/>
            </a:ln>
            <a:effectLst/>
          </p:spPr>
          <p:txBody>
            <a:bodyPr wrap="square" lIns="45719" tIns="45719" rIns="45719" bIns="45719" numCol="1" anchor="ctr">
              <a:noAutofit/>
            </a:bodyPr>
            <a:lstStyle/>
            <a:p>
              <a:pPr algn="ctr">
                <a:defRPr>
                  <a:solidFill>
                    <a:srgbClr val="248AEA"/>
                  </a:solidFill>
                </a:defRPr>
              </a:pPr>
              <a:endParaRPr/>
            </a:p>
          </p:txBody>
        </p:sp>
        <p:sp>
          <p:nvSpPr>
            <p:cNvPr id="347" name="TextBox 14"/>
            <p:cNvSpPr txBox="1"/>
            <p:nvPr/>
          </p:nvSpPr>
          <p:spPr>
            <a:xfrm>
              <a:off x="2419796" y="76399"/>
              <a:ext cx="917635" cy="264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200">
                  <a:solidFill>
                    <a:srgbClr val="FFFFFF"/>
                  </a:solidFill>
                </a:defRPr>
              </a:lvl1pPr>
            </a:lstStyle>
            <a:p>
              <a:r>
                <a:t>2024 - 2025</a:t>
              </a:r>
            </a:p>
          </p:txBody>
        </p:sp>
      </p:grpSp>
      <p:sp>
        <p:nvSpPr>
          <p:cNvPr id="349"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4" name="Rectangle 4"/>
          <p:cNvSpPr txBox="1">
            <a:spLocks noGrp="1"/>
          </p:cNvSpPr>
          <p:nvPr>
            <p:ph type="title"/>
          </p:nvPr>
        </p:nvSpPr>
        <p:spPr>
          <a:prstGeom prst="rect">
            <a:avLst/>
          </a:prstGeom>
        </p:spPr>
        <p:txBody>
          <a:bodyPr lIns="44450" tIns="44450" rIns="44450" bIns="44450"/>
          <a:lstStyle/>
          <a:p>
            <a:r>
              <a:t>Federal &amp; State Verification</a:t>
            </a:r>
          </a:p>
        </p:txBody>
      </p:sp>
      <p:sp>
        <p:nvSpPr>
          <p:cNvPr id="355" name="Content Placeholder 1"/>
          <p:cNvSpPr txBox="1">
            <a:spLocks noGrp="1"/>
          </p:cNvSpPr>
          <p:nvPr>
            <p:ph type="body" idx="4294967295"/>
          </p:nvPr>
        </p:nvSpPr>
        <p:spPr>
          <a:xfrm>
            <a:off x="214604" y="1445015"/>
            <a:ext cx="8862247" cy="4525963"/>
          </a:xfrm>
          <a:prstGeom prst="rect">
            <a:avLst/>
          </a:prstGeom>
        </p:spPr>
        <p:txBody>
          <a:bodyPr/>
          <a:lstStyle/>
          <a:p>
            <a:pPr marL="1143000" lvl="2" indent="-228600">
              <a:lnSpc>
                <a:spcPct val="120000"/>
              </a:lnSpc>
              <a:spcBef>
                <a:spcPts val="500"/>
              </a:spcBef>
              <a:defRPr sz="2400"/>
            </a:pPr>
            <a:r>
              <a:t>SCHOOL is responsible for verifying information </a:t>
            </a:r>
            <a:br/>
            <a:r>
              <a:t>for federal aid except for special circumstances</a:t>
            </a:r>
          </a:p>
          <a:p>
            <a:pPr marL="1143000" lvl="2" indent="-228600">
              <a:lnSpc>
                <a:spcPct val="120000"/>
              </a:lnSpc>
              <a:spcBef>
                <a:spcPts val="500"/>
              </a:spcBef>
              <a:defRPr sz="2400"/>
            </a:pPr>
            <a:r>
              <a:t>HESAA is responsible for verifying information for </a:t>
            </a:r>
            <a:br/>
            <a:r>
              <a:t>State aid </a:t>
            </a:r>
          </a:p>
          <a:p>
            <a:pPr marL="1143000" lvl="2" indent="-228600">
              <a:lnSpc>
                <a:spcPct val="120000"/>
              </a:lnSpc>
              <a:spcBef>
                <a:spcPts val="500"/>
              </a:spcBef>
              <a:defRPr sz="2400"/>
            </a:pPr>
            <a:r>
              <a:t>Schools may send request for information by mail </a:t>
            </a:r>
            <a:br/>
            <a:r>
              <a:t>or e-mail</a:t>
            </a:r>
          </a:p>
          <a:p>
            <a:pPr marL="1143000" lvl="2" indent="-228600">
              <a:lnSpc>
                <a:spcPct val="120000"/>
              </a:lnSpc>
              <a:spcBef>
                <a:spcPts val="500"/>
              </a:spcBef>
              <a:defRPr sz="2400"/>
            </a:pPr>
            <a:r>
              <a:t>Always check your school account and NJFAMS </a:t>
            </a:r>
            <a:br/>
            <a:r>
              <a:t>account for required tasks</a:t>
            </a:r>
          </a:p>
          <a:p>
            <a:pPr marL="1143000" lvl="2" indent="-228600">
              <a:lnSpc>
                <a:spcPct val="120000"/>
              </a:lnSpc>
              <a:spcBef>
                <a:spcPts val="500"/>
              </a:spcBef>
              <a:defRPr sz="2400"/>
            </a:pPr>
            <a:r>
              <a:t>Be sure to meet verification deadlines</a:t>
            </a:r>
          </a:p>
        </p:txBody>
      </p:sp>
      <p:sp>
        <p:nvSpPr>
          <p:cNvPr id="356"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Footer Placeholder 1"/>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59" name="Title 3"/>
          <p:cNvSpPr txBox="1">
            <a:spLocks noGrp="1"/>
          </p:cNvSpPr>
          <p:nvPr>
            <p:ph type="title"/>
          </p:nvPr>
        </p:nvSpPr>
        <p:spPr>
          <a:xfrm>
            <a:off x="457200" y="51337"/>
            <a:ext cx="8229600" cy="1143000"/>
          </a:xfrm>
          <a:prstGeom prst="rect">
            <a:avLst/>
          </a:prstGeom>
        </p:spPr>
        <p:txBody>
          <a:bodyPr/>
          <a:lstStyle>
            <a:lvl1pPr defTabSz="914400">
              <a:defRPr>
                <a:solidFill>
                  <a:schemeClr val="accent3"/>
                </a:solidFill>
              </a:defRPr>
            </a:lvl1pPr>
          </a:lstStyle>
          <a:p>
            <a:r>
              <a:rPr dirty="0"/>
              <a:t>New Jersey Dreamers</a:t>
            </a:r>
          </a:p>
        </p:txBody>
      </p:sp>
      <p:sp>
        <p:nvSpPr>
          <p:cNvPr id="360" name="TextBox 8"/>
          <p:cNvSpPr txBox="1"/>
          <p:nvPr/>
        </p:nvSpPr>
        <p:spPr>
          <a:xfrm>
            <a:off x="149468" y="3695537"/>
            <a:ext cx="8717501"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buSzPct val="100000"/>
              <a:buFont typeface="Arial"/>
              <a:buChar char="•"/>
              <a:defRPr sz="2000"/>
            </a:pPr>
            <a:r>
              <a:rPr lang="en-US" sz="1800" dirty="0" smtClean="0"/>
              <a:t>Certain state aid eligible student with undocumented immigration status who attended at least 3-years and graduated from a NJ high school and met other requirements</a:t>
            </a:r>
          </a:p>
          <a:p>
            <a:pPr marL="342900" indent="-342900">
              <a:buSzPct val="100000"/>
              <a:buFont typeface="Arial"/>
              <a:buChar char="•"/>
              <a:defRPr sz="2000"/>
            </a:pPr>
            <a:r>
              <a:rPr lang="en-US" sz="1800" dirty="0" smtClean="0"/>
              <a:t>Application is part of NJFAMS, at </a:t>
            </a:r>
            <a:r>
              <a:rPr sz="1800" u="sng" dirty="0" smtClean="0">
                <a:solidFill>
                  <a:srgbClr val="8BC814"/>
                </a:solidFill>
                <a:uFill>
                  <a:solidFill>
                    <a:srgbClr val="8BC814"/>
                  </a:solidFill>
                </a:uFill>
                <a:hlinkClick r:id="rId3"/>
              </a:rPr>
              <a:t>https</a:t>
            </a:r>
            <a:r>
              <a:rPr sz="1800" u="sng" dirty="0">
                <a:solidFill>
                  <a:srgbClr val="8BC814"/>
                </a:solidFill>
                <a:uFill>
                  <a:solidFill>
                    <a:srgbClr val="8BC814"/>
                  </a:solidFill>
                </a:uFill>
                <a:hlinkClick r:id="rId3"/>
              </a:rPr>
              <a:t>://njfams.hesaa.org</a:t>
            </a:r>
          </a:p>
          <a:p>
            <a:pPr marL="342900" indent="-342900">
              <a:buSzPct val="100000"/>
              <a:buFont typeface="Arial"/>
              <a:buChar char="•"/>
              <a:defRPr sz="2000"/>
            </a:pPr>
            <a:r>
              <a:rPr sz="1800" dirty="0"/>
              <a:t>Register for your account by creating a User ID and Password </a:t>
            </a:r>
          </a:p>
          <a:p>
            <a:pPr marL="342900" indent="-342900">
              <a:buSzPct val="100000"/>
              <a:buFont typeface="Arial"/>
              <a:buChar char="•"/>
              <a:defRPr sz="2000"/>
            </a:pPr>
            <a:r>
              <a:rPr sz="1800" dirty="0"/>
              <a:t>Login to complete the application by established </a:t>
            </a:r>
            <a:r>
              <a:rPr sz="1800" dirty="0" smtClean="0"/>
              <a:t>deadlines</a:t>
            </a:r>
            <a:endParaRPr lang="en-US" sz="1800" dirty="0" smtClean="0"/>
          </a:p>
          <a:p>
            <a:pPr marL="342900" indent="-342900">
              <a:buSzPct val="100000"/>
              <a:buFont typeface="Arial"/>
              <a:buChar char="•"/>
              <a:defRPr sz="2000"/>
            </a:pPr>
            <a:r>
              <a:rPr lang="en-US" sz="1800" dirty="0" smtClean="0"/>
              <a:t>Must meet all other need and/or merit-based eligibility criteria for state student aid</a:t>
            </a:r>
            <a:endParaRPr sz="1800" dirty="0"/>
          </a:p>
        </p:txBody>
      </p:sp>
      <p:sp>
        <p:nvSpPr>
          <p:cNvPr id="36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362" name="Right Arrow 7"/>
          <p:cNvSpPr/>
          <p:nvPr/>
        </p:nvSpPr>
        <p:spPr>
          <a:xfrm rot="10800000">
            <a:off x="7612050" y="1621330"/>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grpSp>
        <p:nvGrpSpPr>
          <p:cNvPr id="365" name="Picture 4"/>
          <p:cNvGrpSpPr/>
          <p:nvPr/>
        </p:nvGrpSpPr>
        <p:grpSpPr>
          <a:xfrm>
            <a:off x="1696914" y="965555"/>
            <a:ext cx="5915135" cy="2634585"/>
            <a:chOff x="0" y="0"/>
            <a:chExt cx="6081346" cy="3153587"/>
          </a:xfrm>
        </p:grpSpPr>
        <p:sp>
          <p:nvSpPr>
            <p:cNvPr id="363" name="Rectangle"/>
            <p:cNvSpPr/>
            <p:nvPr/>
          </p:nvSpPr>
          <p:spPr>
            <a:xfrm>
              <a:off x="0" y="0"/>
              <a:ext cx="6081347" cy="3153588"/>
            </a:xfrm>
            <a:prstGeom prst="rect">
              <a:avLst/>
            </a:prstGeom>
            <a:solidFill>
              <a:srgbClr val="000000"/>
            </a:solidFill>
            <a:ln w="12700" cap="flat">
              <a:noFill/>
              <a:miter lim="400000"/>
            </a:ln>
            <a:effectLst/>
          </p:spPr>
          <p:txBody>
            <a:bodyPr wrap="square" lIns="45719" tIns="45719" rIns="45719" bIns="45719" numCol="1" anchor="ctr">
              <a:noAutofit/>
            </a:bodyPr>
            <a:lstStyle/>
            <a:p>
              <a:endParaRPr/>
            </a:p>
          </p:txBody>
        </p:sp>
        <p:pic>
          <p:nvPicPr>
            <p:cNvPr id="364" name="image11.png" descr="image11.png"/>
            <p:cNvPicPr>
              <a:picLocks noChangeAspect="1"/>
            </p:cNvPicPr>
            <p:nvPr/>
          </p:nvPicPr>
          <p:blipFill>
            <a:blip r:embed="rId4">
              <a:extLst/>
            </a:blip>
            <a:stretch>
              <a:fillRect/>
            </a:stretch>
          </p:blipFill>
          <p:spPr>
            <a:xfrm>
              <a:off x="0" y="0"/>
              <a:ext cx="6081347" cy="3153588"/>
            </a:xfrm>
            <a:prstGeom prst="rect">
              <a:avLst/>
            </a:prstGeom>
            <a:ln w="9525" cap="flat">
              <a:solidFill>
                <a:srgbClr val="000000"/>
              </a:solidFill>
              <a:prstDash val="solid"/>
              <a:round/>
            </a:ln>
            <a:effectLst>
              <a:outerShdw blurRad="190500" dist="12700" dir="5400000" rotWithShape="0">
                <a:srgbClr val="000000"/>
              </a:outerShdw>
            </a:effectLst>
          </p:spPr>
        </p:pic>
      </p:gr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Footer Placeholder 1"/>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370" name="Picture 4" descr="Picture 4"/>
          <p:cNvPicPr>
            <a:picLocks noChangeAspect="1"/>
          </p:cNvPicPr>
          <p:nvPr/>
        </p:nvPicPr>
        <p:blipFill>
          <a:blip r:embed="rId3">
            <a:extLst/>
          </a:blip>
          <a:srcRect l="406" t="3915" r="2215" b="2979"/>
          <a:stretch>
            <a:fillRect/>
          </a:stretch>
        </p:blipFill>
        <p:spPr>
          <a:xfrm>
            <a:off x="304553" y="2823824"/>
            <a:ext cx="8678056" cy="1678508"/>
          </a:xfrm>
          <a:prstGeom prst="rect">
            <a:avLst/>
          </a:prstGeom>
          <a:ln>
            <a:solidFill>
              <a:srgbClr val="000000"/>
            </a:solidFill>
          </a:ln>
          <a:effectLst>
            <a:outerShdw blurRad="190500" dist="12700" dir="5400000" rotWithShape="0">
              <a:srgbClr val="000000"/>
            </a:outerShdw>
          </a:effectLst>
        </p:spPr>
      </p:pic>
      <p:sp>
        <p:nvSpPr>
          <p:cNvPr id="371" name="Title 3"/>
          <p:cNvSpPr txBox="1">
            <a:spLocks noGrp="1"/>
          </p:cNvSpPr>
          <p:nvPr>
            <p:ph type="title"/>
          </p:nvPr>
        </p:nvSpPr>
        <p:spPr>
          <a:xfrm>
            <a:off x="457200" y="279400"/>
            <a:ext cx="8229600" cy="1143000"/>
          </a:xfrm>
          <a:prstGeom prst="rect">
            <a:avLst/>
          </a:prstGeom>
        </p:spPr>
        <p:txBody>
          <a:bodyPr/>
          <a:lstStyle>
            <a:lvl1pPr defTabSz="914400"/>
          </a:lstStyle>
          <a:p>
            <a:r>
              <a:t>NJFAMS</a:t>
            </a:r>
          </a:p>
        </p:txBody>
      </p:sp>
      <p:sp>
        <p:nvSpPr>
          <p:cNvPr id="372" name="TextBox 8"/>
          <p:cNvSpPr txBox="1"/>
          <p:nvPr/>
        </p:nvSpPr>
        <p:spPr>
          <a:xfrm>
            <a:off x="528780" y="4683401"/>
            <a:ext cx="822960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buSzPct val="100000"/>
              <a:buFont typeface="Arial"/>
              <a:buChar char="•"/>
              <a:defRPr sz="2000"/>
            </a:pPr>
            <a:r>
              <a:rPr dirty="0"/>
              <a:t>All students must go to “NJGRANTS.org” </a:t>
            </a:r>
          </a:p>
          <a:p>
            <a:pPr marL="342900" indent="-342900">
              <a:buSzPct val="100000"/>
              <a:buFont typeface="Arial"/>
              <a:buChar char="•"/>
              <a:defRPr sz="2000"/>
            </a:pPr>
            <a:r>
              <a:rPr dirty="0"/>
              <a:t>Establish an NJFAMS Account by creating a User ID and </a:t>
            </a:r>
            <a:r>
              <a:rPr dirty="0" smtClean="0"/>
              <a:t>Password</a:t>
            </a:r>
            <a:endParaRPr lang="en-US" dirty="0" smtClean="0"/>
          </a:p>
          <a:p>
            <a:pPr marL="342900" indent="-342900">
              <a:buSzPct val="100000"/>
              <a:buFont typeface="Arial"/>
              <a:buChar char="•"/>
              <a:defRPr sz="2000"/>
            </a:pPr>
            <a:r>
              <a:rPr lang="en-US" dirty="0" smtClean="0"/>
              <a:t>Track the status of your State-funded student aid and respond to required tasks on the To-Do List</a:t>
            </a:r>
            <a:r>
              <a:rPr dirty="0" smtClean="0"/>
              <a:t> </a:t>
            </a:r>
            <a:endParaRPr dirty="0"/>
          </a:p>
        </p:txBody>
      </p:sp>
      <p:sp>
        <p:nvSpPr>
          <p:cNvPr id="373"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pic>
        <p:nvPicPr>
          <p:cNvPr id="374" name="Picture 2" descr="Picture 2"/>
          <p:cNvPicPr>
            <a:picLocks noChangeAspect="1"/>
          </p:cNvPicPr>
          <p:nvPr/>
        </p:nvPicPr>
        <p:blipFill>
          <a:blip r:embed="rId4">
            <a:extLst/>
          </a:blip>
          <a:stretch>
            <a:fillRect/>
          </a:stretch>
        </p:blipFill>
        <p:spPr>
          <a:xfrm>
            <a:off x="888089" y="1234366"/>
            <a:ext cx="7367818" cy="1245710"/>
          </a:xfrm>
          <a:prstGeom prst="rect">
            <a:avLst/>
          </a:prstGeom>
          <a:ln>
            <a:solidFill>
              <a:srgbClr val="000000"/>
            </a:solidFill>
          </a:ln>
          <a:effectLst>
            <a:outerShdw blurRad="190500" dist="12700" dir="5400000" rotWithShape="0">
              <a:srgbClr val="000000"/>
            </a:outerShdw>
          </a:effectLst>
        </p:spPr>
      </p:pic>
      <p:sp>
        <p:nvSpPr>
          <p:cNvPr id="375" name="Oval 9"/>
          <p:cNvSpPr/>
          <p:nvPr/>
        </p:nvSpPr>
        <p:spPr>
          <a:xfrm>
            <a:off x="7230826" y="1863367"/>
            <a:ext cx="914401" cy="299337"/>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6" name="Right Arrow 10"/>
          <p:cNvSpPr/>
          <p:nvPr/>
        </p:nvSpPr>
        <p:spPr>
          <a:xfrm rot="16200000">
            <a:off x="7369351" y="2327561"/>
            <a:ext cx="637353" cy="35517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7" name="Oval 12"/>
          <p:cNvSpPr/>
          <p:nvPr/>
        </p:nvSpPr>
        <p:spPr>
          <a:xfrm>
            <a:off x="162512" y="3499475"/>
            <a:ext cx="914401" cy="408303"/>
          </a:xfrm>
          <a:prstGeom prst="ellipse">
            <a:avLst/>
          </a:prstGeom>
          <a:ln w="19050">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
        <p:nvSpPr>
          <p:cNvPr id="378" name="Right Arrow 13"/>
          <p:cNvSpPr/>
          <p:nvPr/>
        </p:nvSpPr>
        <p:spPr>
          <a:xfrm rot="10800000">
            <a:off x="1172647" y="4244609"/>
            <a:ext cx="725049" cy="341446"/>
          </a:xfrm>
          <a:prstGeom prst="rightArrow">
            <a:avLst>
              <a:gd name="adj1" fmla="val 50000"/>
              <a:gd name="adj2" fmla="val 50000"/>
            </a:avLst>
          </a:prstGeom>
          <a:solidFill>
            <a:srgbClr val="FF0000"/>
          </a:solidFill>
          <a:ln>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Footer Placeholder 1"/>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83" name="Title 3"/>
          <p:cNvSpPr txBox="1">
            <a:spLocks noGrp="1"/>
          </p:cNvSpPr>
          <p:nvPr>
            <p:ph type="title"/>
          </p:nvPr>
        </p:nvSpPr>
        <p:spPr>
          <a:prstGeom prst="rect">
            <a:avLst/>
          </a:prstGeom>
        </p:spPr>
        <p:txBody>
          <a:bodyPr/>
          <a:lstStyle>
            <a:lvl1pPr defTabSz="914400"/>
          </a:lstStyle>
          <a:p>
            <a:r>
              <a:t>NJFAMS</a:t>
            </a:r>
          </a:p>
        </p:txBody>
      </p:sp>
      <p:sp>
        <p:nvSpPr>
          <p:cNvPr id="384"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385" name="Rectangle 4"/>
          <p:cNvSpPr/>
          <p:nvPr/>
        </p:nvSpPr>
        <p:spPr>
          <a:xfrm>
            <a:off x="2601156" y="5045640"/>
            <a:ext cx="5184561" cy="538414"/>
          </a:xfrm>
          <a:prstGeom prst="rect">
            <a:avLst/>
          </a:prstGeom>
          <a:solidFill>
            <a:srgbClr val="FFFFFF"/>
          </a:solidFill>
          <a:ln w="25400">
            <a:solidFill>
              <a:srgbClr val="FFFFFF"/>
            </a:solidFill>
          </a:ln>
        </p:spPr>
        <p:txBody>
          <a:bodyPr lIns="45719" rIns="45719" anchor="ctr"/>
          <a:lstStyle/>
          <a:p>
            <a:pPr algn="ctr"/>
            <a:endParaRPr/>
          </a:p>
        </p:txBody>
      </p:sp>
      <p:sp>
        <p:nvSpPr>
          <p:cNvPr id="386" name="TextBox 2"/>
          <p:cNvSpPr txBox="1"/>
          <p:nvPr/>
        </p:nvSpPr>
        <p:spPr>
          <a:xfrm>
            <a:off x="2178826" y="5363212"/>
            <a:ext cx="5227351" cy="492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400">
                <a:solidFill>
                  <a:srgbClr val="00B050"/>
                </a:solidFill>
              </a:defRPr>
            </a:pPr>
            <a:r>
              <a:t>Your FAFSA for academic year 2024-2025 has been received</a:t>
            </a:r>
          </a:p>
          <a:p>
            <a:pPr>
              <a:defRPr sz="1400">
                <a:solidFill>
                  <a:srgbClr val="FF0000"/>
                </a:solidFill>
              </a:defRPr>
            </a:pPr>
            <a:r>
              <a:t>Your FAFSA for academic year 2023-2024 has not been received</a:t>
            </a:r>
          </a:p>
        </p:txBody>
      </p:sp>
      <p:pic>
        <p:nvPicPr>
          <p:cNvPr id="387" name="Picture 8" descr="Picture 8"/>
          <p:cNvPicPr>
            <a:picLocks noChangeAspect="1"/>
          </p:cNvPicPr>
          <p:nvPr/>
        </p:nvPicPr>
        <p:blipFill>
          <a:blip r:embed="rId3">
            <a:extLst/>
          </a:blip>
          <a:stretch>
            <a:fillRect/>
          </a:stretch>
        </p:blipFill>
        <p:spPr>
          <a:xfrm>
            <a:off x="1594198" y="1113245"/>
            <a:ext cx="6088185" cy="4130949"/>
          </a:xfrm>
          <a:prstGeom prst="rect">
            <a:avLst/>
          </a:prstGeom>
          <a:ln w="12700">
            <a:miter lim="400000"/>
          </a:ln>
          <a:effectLst>
            <a:outerShdw blurRad="190500" dist="12700" dir="5400000" rotWithShape="0">
              <a:srgbClr val="000000"/>
            </a:outerShdw>
          </a:effectLst>
        </p:spPr>
      </p:pic>
      <p:sp>
        <p:nvSpPr>
          <p:cNvPr id="388" name="Oval 9"/>
          <p:cNvSpPr/>
          <p:nvPr/>
        </p:nvSpPr>
        <p:spPr>
          <a:xfrm>
            <a:off x="2499388" y="2338713"/>
            <a:ext cx="4277803" cy="529319"/>
          </a:xfrm>
          <a:prstGeom prst="ellipse">
            <a:avLst/>
          </a:prstGeom>
          <a:ln w="25400">
            <a:solidFill>
              <a:srgbClr val="356899"/>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393" name="Title 1"/>
          <p:cNvSpPr txBox="1">
            <a:spLocks noGrp="1"/>
          </p:cNvSpPr>
          <p:nvPr>
            <p:ph type="title"/>
          </p:nvPr>
        </p:nvSpPr>
        <p:spPr>
          <a:prstGeom prst="rect">
            <a:avLst/>
          </a:prstGeom>
        </p:spPr>
        <p:txBody>
          <a:bodyPr/>
          <a:lstStyle/>
          <a:p>
            <a:r>
              <a:t>Cost of Attendance</a:t>
            </a:r>
          </a:p>
        </p:txBody>
      </p:sp>
      <p:sp>
        <p:nvSpPr>
          <p:cNvPr id="394" name="Rectangle 5"/>
          <p:cNvSpPr txBox="1">
            <a:spLocks noGrp="1"/>
          </p:cNvSpPr>
          <p:nvPr>
            <p:ph type="body" idx="4294967295"/>
          </p:nvPr>
        </p:nvSpPr>
        <p:spPr>
          <a:xfrm>
            <a:off x="793710" y="1316735"/>
            <a:ext cx="7591598" cy="4855466"/>
          </a:xfrm>
          <a:prstGeom prst="rect">
            <a:avLst/>
          </a:prstGeom>
        </p:spPr>
        <p:txBody>
          <a:bodyPr lIns="44450" tIns="44450" rIns="44450" bIns="44450"/>
          <a:lstStyle/>
          <a:p>
            <a:pPr marL="280988" indent="-280988">
              <a:defRPr sz="2400"/>
            </a:pPr>
            <a:r>
              <a:t>Tuition and fees</a:t>
            </a:r>
          </a:p>
          <a:p>
            <a:pPr marL="280988" indent="-280988">
              <a:defRPr sz="2400"/>
            </a:pPr>
            <a:r>
              <a:t>Food &amp; Housing</a:t>
            </a:r>
          </a:p>
          <a:p>
            <a:pPr marL="280988" indent="-280988">
              <a:defRPr sz="2400"/>
            </a:pPr>
            <a:r>
              <a:t>Books and supplies, equipment, transportation, </a:t>
            </a:r>
            <a:br/>
            <a:r>
              <a:t>and miscellaneous personal expenses</a:t>
            </a:r>
          </a:p>
          <a:p>
            <a:pPr marL="280988" indent="-280988">
              <a:defRPr sz="2400"/>
            </a:pPr>
            <a:r>
              <a:t>Loan fees</a:t>
            </a:r>
          </a:p>
          <a:p>
            <a:pPr marL="280988" indent="-280988">
              <a:defRPr sz="2400"/>
            </a:pPr>
            <a:r>
              <a:t>Study abroad costs</a:t>
            </a:r>
          </a:p>
          <a:p>
            <a:pPr marL="280988" indent="-280988">
              <a:defRPr sz="2400"/>
            </a:pPr>
            <a:r>
              <a:t>Dependent care expenses</a:t>
            </a:r>
          </a:p>
          <a:p>
            <a:pPr marL="280988" indent="-280988">
              <a:defRPr sz="2400"/>
            </a:pPr>
            <a:r>
              <a:t>Expenses related to a disability</a:t>
            </a:r>
          </a:p>
          <a:p>
            <a:pPr marL="280988" indent="-280988">
              <a:defRPr sz="2400"/>
            </a:pPr>
            <a:r>
              <a:t>Expenses for cooperative education program</a:t>
            </a:r>
          </a:p>
        </p:txBody>
      </p:sp>
      <p:sp>
        <p:nvSpPr>
          <p:cNvPr id="39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0" name="Rectangle 2"/>
          <p:cNvSpPr txBox="1">
            <a:spLocks noGrp="1"/>
          </p:cNvSpPr>
          <p:nvPr>
            <p:ph type="title"/>
          </p:nvPr>
        </p:nvSpPr>
        <p:spPr>
          <a:xfrm>
            <a:off x="13956" y="366077"/>
            <a:ext cx="9144001" cy="1143001"/>
          </a:xfrm>
          <a:prstGeom prst="rect">
            <a:avLst/>
          </a:prstGeom>
        </p:spPr>
        <p:txBody>
          <a:bodyPr>
            <a:normAutofit fontScale="90000"/>
          </a:bodyPr>
          <a:lstStyle/>
          <a:p>
            <a:pPr defTabSz="420623">
              <a:defRPr sz="3680"/>
            </a:pPr>
            <a:r>
              <a:t>What Is The Student Aid Index </a:t>
            </a:r>
            <a:br/>
            <a:r>
              <a:t>(SAI)?</a:t>
            </a:r>
          </a:p>
        </p:txBody>
      </p:sp>
      <p:sp>
        <p:nvSpPr>
          <p:cNvPr id="401" name="Rectangle 3"/>
          <p:cNvSpPr txBox="1">
            <a:spLocks noGrp="1"/>
          </p:cNvSpPr>
          <p:nvPr>
            <p:ph type="body" sz="half" idx="4294967295"/>
          </p:nvPr>
        </p:nvSpPr>
        <p:spPr>
          <a:xfrm>
            <a:off x="1043278" y="1835386"/>
            <a:ext cx="7164611" cy="3484342"/>
          </a:xfrm>
          <a:prstGeom prst="rect">
            <a:avLst/>
          </a:prstGeom>
        </p:spPr>
        <p:txBody>
          <a:bodyPr>
            <a:normAutofit/>
          </a:bodyPr>
          <a:lstStyle/>
          <a:p>
            <a:pPr>
              <a:spcBef>
                <a:spcPts val="1400"/>
              </a:spcBef>
              <a:defRPr sz="2400"/>
            </a:pPr>
            <a:r>
              <a:rPr dirty="0"/>
              <a:t>SAI is determined by a federal formula that calculates </a:t>
            </a:r>
            <a:r>
              <a:rPr lang="en-US" dirty="0" smtClean="0"/>
              <a:t>federal Pell grant eligibility and is used to determine further financial </a:t>
            </a:r>
            <a:r>
              <a:rPr dirty="0" smtClean="0"/>
              <a:t>need </a:t>
            </a:r>
            <a:r>
              <a:rPr dirty="0"/>
              <a:t>using the information you supplied on the FAFSA </a:t>
            </a:r>
          </a:p>
          <a:p>
            <a:pPr>
              <a:spcBef>
                <a:spcPts val="1400"/>
              </a:spcBef>
              <a:defRPr sz="2400"/>
            </a:pPr>
            <a:r>
              <a:rPr dirty="0" smtClean="0"/>
              <a:t>SAI </a:t>
            </a:r>
            <a:r>
              <a:rPr dirty="0"/>
              <a:t>&amp; Financial Need are guidelines used by </a:t>
            </a:r>
            <a:br>
              <a:rPr dirty="0"/>
            </a:br>
            <a:r>
              <a:rPr dirty="0"/>
              <a:t>schools to determine </a:t>
            </a:r>
            <a:r>
              <a:rPr lang="en-US" dirty="0" smtClean="0"/>
              <a:t>student aid offers</a:t>
            </a:r>
            <a:endParaRPr dirty="0"/>
          </a:p>
          <a:p>
            <a:pPr>
              <a:spcBef>
                <a:spcPts val="1400"/>
              </a:spcBef>
              <a:defRPr sz="2400"/>
            </a:pPr>
            <a:r>
              <a:rPr dirty="0"/>
              <a:t>SAI </a:t>
            </a:r>
            <a:r>
              <a:rPr lang="en-US" dirty="0" smtClean="0"/>
              <a:t>calculates eligibility for federal student aid, based on y</a:t>
            </a:r>
            <a:r>
              <a:rPr dirty="0" smtClean="0"/>
              <a:t>our </a:t>
            </a:r>
            <a:r>
              <a:rPr dirty="0"/>
              <a:t>family’s </a:t>
            </a:r>
            <a:r>
              <a:rPr lang="en-US" dirty="0" smtClean="0"/>
              <a:t>ability to pay college costs</a:t>
            </a:r>
            <a:endParaRPr dirty="0"/>
          </a:p>
        </p:txBody>
      </p:sp>
      <p:sp>
        <p:nvSpPr>
          <p:cNvPr id="402"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Footer Placeholder 5"/>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05" name="Title 1"/>
          <p:cNvSpPr txBox="1">
            <a:spLocks noGrp="1"/>
          </p:cNvSpPr>
          <p:nvPr>
            <p:ph type="title"/>
          </p:nvPr>
        </p:nvSpPr>
        <p:spPr>
          <a:prstGeom prst="rect">
            <a:avLst/>
          </a:prstGeom>
        </p:spPr>
        <p:txBody>
          <a:bodyPr>
            <a:normAutofit fontScale="90000"/>
          </a:bodyPr>
          <a:lstStyle/>
          <a:p>
            <a:pPr defTabSz="420623">
              <a:defRPr sz="3680"/>
            </a:pPr>
            <a:r>
              <a:rPr dirty="0"/>
              <a:t>Federal </a:t>
            </a:r>
            <a:r>
              <a:rPr dirty="0" smtClean="0"/>
              <a:t>Pell</a:t>
            </a:r>
            <a:r>
              <a:rPr lang="en-US" dirty="0" smtClean="0"/>
              <a:t> Grants</a:t>
            </a:r>
            <a:r>
              <a:rPr dirty="0" smtClean="0"/>
              <a:t> </a:t>
            </a:r>
            <a:r>
              <a:rPr dirty="0"/>
              <a:t>- Sample SAI for </a:t>
            </a:r>
            <a:br>
              <a:rPr dirty="0"/>
            </a:br>
            <a:r>
              <a:rPr dirty="0"/>
              <a:t>Smith vs Jones Family</a:t>
            </a:r>
          </a:p>
        </p:txBody>
      </p:sp>
      <p:sp>
        <p:nvSpPr>
          <p:cNvPr id="406" name="Content Placeholder 2"/>
          <p:cNvSpPr txBox="1">
            <a:spLocks noGrp="1"/>
          </p:cNvSpPr>
          <p:nvPr>
            <p:ph type="body" sz="half" idx="4294967295"/>
          </p:nvPr>
        </p:nvSpPr>
        <p:spPr>
          <a:xfrm>
            <a:off x="350302" y="1613776"/>
            <a:ext cx="4166834" cy="3537245"/>
          </a:xfrm>
          <a:prstGeom prst="rect">
            <a:avLst/>
          </a:prstGeom>
          <a:solidFill>
            <a:srgbClr val="DDDDDD"/>
          </a:solidFill>
          <a:effectLst>
            <a:outerShdw blurRad="190500" dist="12700" dir="5400000" rotWithShape="0">
              <a:srgbClr val="000000"/>
            </a:outerShdw>
          </a:effectLst>
        </p:spPr>
        <p:txBody>
          <a:bodyPr anchor="ctr">
            <a:normAutofit lnSpcReduction="10000"/>
          </a:bodyPr>
          <a:lstStyle/>
          <a:p>
            <a:pPr marL="0" lvl="1" indent="152400">
              <a:spcBef>
                <a:spcPts val="400"/>
              </a:spcBef>
              <a:buSzTx/>
              <a:buNone/>
              <a:defRPr sz="1600"/>
            </a:pPr>
            <a:r>
              <a:rPr dirty="0"/>
              <a:t>The Smith family lives in New Jersey</a:t>
            </a:r>
          </a:p>
          <a:p>
            <a:pPr marL="0" lvl="1" indent="152400">
              <a:spcBef>
                <a:spcPts val="400"/>
              </a:spcBef>
              <a:buSzTx/>
              <a:buNone/>
              <a:defRPr sz="1600"/>
            </a:pPr>
            <a:r>
              <a:rPr dirty="0"/>
              <a:t>Married parents filing jointly</a:t>
            </a:r>
          </a:p>
          <a:p>
            <a:pPr marL="0" lvl="1" indent="152400">
              <a:spcBef>
                <a:spcPts val="400"/>
              </a:spcBef>
              <a:buSzTx/>
              <a:buNone/>
              <a:defRPr sz="1600"/>
            </a:pPr>
            <a:r>
              <a:rPr lang="en-US" dirty="0" smtClean="0"/>
              <a:t>Family</a:t>
            </a:r>
            <a:r>
              <a:rPr dirty="0" smtClean="0"/>
              <a:t> </a:t>
            </a:r>
            <a:r>
              <a:rPr dirty="0"/>
              <a:t>size of 4</a:t>
            </a:r>
          </a:p>
          <a:p>
            <a:pPr marL="0" lvl="1" indent="152400">
              <a:spcBef>
                <a:spcPts val="400"/>
              </a:spcBef>
              <a:buSzTx/>
              <a:buNone/>
              <a:defRPr sz="1600"/>
            </a:pPr>
            <a:r>
              <a:rPr dirty="0"/>
              <a:t>2022 adjusted gross income = $94,002</a:t>
            </a:r>
          </a:p>
          <a:p>
            <a:pPr marL="0" lvl="1" indent="152400">
              <a:spcBef>
                <a:spcPts val="400"/>
              </a:spcBef>
              <a:buSzTx/>
              <a:buNone/>
              <a:defRPr sz="1600"/>
            </a:pPr>
            <a:r>
              <a:rPr dirty="0"/>
              <a:t>Assets = $0</a:t>
            </a:r>
          </a:p>
          <a:p>
            <a:pPr marL="0" lvl="1" indent="152400">
              <a:spcBef>
                <a:spcPts val="400"/>
              </a:spcBef>
              <a:buSzTx/>
              <a:buNone/>
              <a:defRPr sz="1600"/>
            </a:pPr>
            <a:r>
              <a:rPr dirty="0"/>
              <a:t>Student income / assets = $50 / $213</a:t>
            </a:r>
          </a:p>
          <a:p>
            <a:pPr marL="342900" lvl="1" indent="-190500" algn="ctr">
              <a:buSzTx/>
              <a:buNone/>
              <a:defRPr sz="2600" b="1"/>
            </a:pPr>
            <a:endParaRPr dirty="0"/>
          </a:p>
          <a:p>
            <a:pPr marL="342900" lvl="1" indent="-190500" algn="ctr">
              <a:spcBef>
                <a:spcPts val="600"/>
              </a:spcBef>
              <a:buSzTx/>
              <a:buNone/>
              <a:defRPr sz="2400" b="1"/>
            </a:pPr>
            <a:r>
              <a:rPr dirty="0"/>
              <a:t>SAI = 8,667</a:t>
            </a:r>
          </a:p>
          <a:p>
            <a:pPr marL="342900" lvl="1" indent="-190500" algn="ctr">
              <a:spcBef>
                <a:spcPts val="600"/>
              </a:spcBef>
              <a:buSzTx/>
              <a:buNone/>
              <a:defRPr sz="2400" b="1"/>
            </a:pPr>
            <a:r>
              <a:rPr dirty="0"/>
              <a:t>$0 federal Pell </a:t>
            </a:r>
            <a:r>
              <a:rPr dirty="0" smtClean="0"/>
              <a:t>grant</a:t>
            </a:r>
            <a:r>
              <a:rPr lang="en-US" dirty="0" smtClean="0"/>
              <a:t> eligibility</a:t>
            </a:r>
            <a:endParaRPr dirty="0"/>
          </a:p>
        </p:txBody>
      </p:sp>
      <p:sp>
        <p:nvSpPr>
          <p:cNvPr id="407" name="Slide Number Placeholder 5"/>
          <p:cNvSpPr txBox="1"/>
          <p:nvPr/>
        </p:nvSpPr>
        <p:spPr>
          <a:xfrm>
            <a:off x="6285127" y="6273934"/>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36</a:t>
            </a:r>
          </a:p>
        </p:txBody>
      </p:sp>
      <p:sp>
        <p:nvSpPr>
          <p:cNvPr id="408" name="Rectangle 4"/>
          <p:cNvSpPr/>
          <p:nvPr/>
        </p:nvSpPr>
        <p:spPr>
          <a:xfrm>
            <a:off x="896403" y="5476412"/>
            <a:ext cx="8632305" cy="288825"/>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pPr>
            <a:r>
              <a:t>SAI Calculator: </a:t>
            </a:r>
            <a:r>
              <a:rPr u="sng">
                <a:solidFill>
                  <a:srgbClr val="8BC814"/>
                </a:solidFill>
                <a:uFill>
                  <a:solidFill>
                    <a:srgbClr val="8BC814"/>
                  </a:solidFill>
                </a:uFill>
                <a:hlinkClick r:id="rId2"/>
              </a:rPr>
              <a:t>https://www.collegemoneymethod.com/2024-25-student-aid-index-sai-calculator/</a:t>
            </a:r>
          </a:p>
        </p:txBody>
      </p:sp>
      <p:sp>
        <p:nvSpPr>
          <p:cNvPr id="409" name="Content Placeholder 2"/>
          <p:cNvSpPr txBox="1"/>
          <p:nvPr/>
        </p:nvSpPr>
        <p:spPr>
          <a:xfrm>
            <a:off x="4719102" y="1613776"/>
            <a:ext cx="4166834" cy="3537245"/>
          </a:xfrm>
          <a:prstGeom prst="rect">
            <a:avLst/>
          </a:prstGeom>
          <a:solidFill>
            <a:schemeClr val="accent1">
              <a:lumOff val="22254"/>
            </a:schemeClr>
          </a:solidFill>
          <a:ln w="12700">
            <a:miter lim="400000"/>
          </a:ln>
          <a:effectLst>
            <a:outerShdw blurRad="190500" dist="127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p>
            <a:pPr lvl="1" indent="152400" defTabSz="457200">
              <a:spcBef>
                <a:spcPts val="400"/>
              </a:spcBef>
              <a:defRPr sz="1600"/>
            </a:pPr>
            <a:r>
              <a:rPr dirty="0"/>
              <a:t>The Jones family lives in New Jersey</a:t>
            </a:r>
          </a:p>
          <a:p>
            <a:pPr lvl="1" indent="152400" defTabSz="457200">
              <a:spcBef>
                <a:spcPts val="400"/>
              </a:spcBef>
              <a:defRPr sz="1600"/>
            </a:pPr>
            <a:r>
              <a:rPr dirty="0"/>
              <a:t>Married parents filing jointly</a:t>
            </a:r>
          </a:p>
          <a:p>
            <a:pPr lvl="1" indent="152400" defTabSz="457200">
              <a:spcBef>
                <a:spcPts val="400"/>
              </a:spcBef>
              <a:defRPr sz="1600"/>
            </a:pPr>
            <a:r>
              <a:rPr lang="en-US" dirty="0" smtClean="0"/>
              <a:t>Family</a:t>
            </a:r>
            <a:r>
              <a:rPr dirty="0" smtClean="0"/>
              <a:t> </a:t>
            </a:r>
            <a:r>
              <a:rPr dirty="0"/>
              <a:t>size of 6</a:t>
            </a:r>
          </a:p>
          <a:p>
            <a:pPr lvl="1" indent="152400" defTabSz="457200">
              <a:spcBef>
                <a:spcPts val="400"/>
              </a:spcBef>
              <a:defRPr sz="1600"/>
            </a:pPr>
            <a:r>
              <a:rPr dirty="0"/>
              <a:t>2022 adjusted gross income = $94,002</a:t>
            </a:r>
          </a:p>
          <a:p>
            <a:pPr lvl="1" indent="152400" defTabSz="457200">
              <a:spcBef>
                <a:spcPts val="400"/>
              </a:spcBef>
              <a:defRPr sz="1600"/>
            </a:pPr>
            <a:r>
              <a:rPr dirty="0"/>
              <a:t>Assets = $0</a:t>
            </a:r>
          </a:p>
          <a:p>
            <a:pPr lvl="1" indent="152400" defTabSz="457200">
              <a:spcBef>
                <a:spcPts val="400"/>
              </a:spcBef>
              <a:defRPr sz="1600"/>
            </a:pPr>
            <a:r>
              <a:rPr dirty="0"/>
              <a:t>Student income / assets = $50 / $213</a:t>
            </a:r>
          </a:p>
          <a:p>
            <a:pPr marL="342900" lvl="1" indent="-190500" algn="ctr" defTabSz="457200">
              <a:spcBef>
                <a:spcPts val="700"/>
              </a:spcBef>
              <a:defRPr sz="2600" b="1"/>
            </a:pPr>
            <a:endParaRPr dirty="0"/>
          </a:p>
          <a:p>
            <a:pPr marL="342900" lvl="1" indent="-190500" algn="ctr" defTabSz="457200">
              <a:spcBef>
                <a:spcPts val="600"/>
              </a:spcBef>
              <a:defRPr b="1"/>
            </a:pPr>
            <a:r>
              <a:rPr dirty="0"/>
              <a:t>SAI = 3,764</a:t>
            </a:r>
          </a:p>
          <a:p>
            <a:pPr marL="342900" lvl="1" indent="-190500" algn="ctr" defTabSz="457200">
              <a:spcBef>
                <a:spcPts val="600"/>
              </a:spcBef>
              <a:defRPr b="1"/>
            </a:pPr>
            <a:r>
              <a:rPr dirty="0"/>
              <a:t>$</a:t>
            </a:r>
            <a:r>
              <a:rPr dirty="0" smtClean="0"/>
              <a:t>3,63</a:t>
            </a:r>
            <a:r>
              <a:rPr lang="en-US" dirty="0" smtClean="0"/>
              <a:t>1</a:t>
            </a:r>
            <a:r>
              <a:rPr dirty="0" smtClean="0"/>
              <a:t> </a:t>
            </a:r>
            <a:r>
              <a:rPr dirty="0"/>
              <a:t>federal Pell </a:t>
            </a:r>
            <a:r>
              <a:rPr dirty="0" smtClean="0"/>
              <a:t>grant</a:t>
            </a:r>
            <a:r>
              <a:rPr lang="en-US" dirty="0" smtClean="0"/>
              <a:t> eligibility</a:t>
            </a:r>
            <a:endParaRPr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Footer Placeholder 6"/>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12" name="Title 1"/>
          <p:cNvSpPr txBox="1">
            <a:spLocks noGrp="1"/>
          </p:cNvSpPr>
          <p:nvPr>
            <p:ph type="title"/>
          </p:nvPr>
        </p:nvSpPr>
        <p:spPr>
          <a:xfrm>
            <a:off x="7573" y="274638"/>
            <a:ext cx="9128854" cy="1143001"/>
          </a:xfrm>
          <a:prstGeom prst="rect">
            <a:avLst/>
          </a:prstGeom>
        </p:spPr>
        <p:txBody>
          <a:bodyPr/>
          <a:lstStyle/>
          <a:p>
            <a:r>
              <a:t>Financial Need for Smith Family </a:t>
            </a:r>
          </a:p>
        </p:txBody>
      </p:sp>
      <p:graphicFrame>
        <p:nvGraphicFramePr>
          <p:cNvPr id="413" name="Content Placeholder 4"/>
          <p:cNvGraphicFramePr/>
          <p:nvPr>
            <p:extLst>
              <p:ext uri="{D42A27DB-BD31-4B8C-83A1-F6EECF244321}">
                <p14:modId xmlns:p14="http://schemas.microsoft.com/office/powerpoint/2010/main" val="71254666"/>
              </p:ext>
            </p:extLst>
          </p:nvPr>
        </p:nvGraphicFramePr>
        <p:xfrm>
          <a:off x="560265" y="1363426"/>
          <a:ext cx="8133188" cy="4209029"/>
        </p:xfrm>
        <a:graphic>
          <a:graphicData uri="http://schemas.openxmlformats.org/drawingml/2006/table">
            <a:tbl>
              <a:tblPr firstRow="1" bandRow="1">
                <a:tableStyleId>{4C3C2611-4C71-4FC5-86AE-919BDF0F9419}</a:tableStyleId>
              </a:tblPr>
              <a:tblGrid>
                <a:gridCol w="2033297">
                  <a:extLst>
                    <a:ext uri="{9D8B030D-6E8A-4147-A177-3AD203B41FA5}">
                      <a16:colId xmlns:a16="http://schemas.microsoft.com/office/drawing/2014/main" val="20000"/>
                    </a:ext>
                  </a:extLst>
                </a:gridCol>
                <a:gridCol w="2033297">
                  <a:extLst>
                    <a:ext uri="{9D8B030D-6E8A-4147-A177-3AD203B41FA5}">
                      <a16:colId xmlns:a16="http://schemas.microsoft.com/office/drawing/2014/main" val="20001"/>
                    </a:ext>
                  </a:extLst>
                </a:gridCol>
                <a:gridCol w="2033297">
                  <a:extLst>
                    <a:ext uri="{9D8B030D-6E8A-4147-A177-3AD203B41FA5}">
                      <a16:colId xmlns:a16="http://schemas.microsoft.com/office/drawing/2014/main" val="20002"/>
                    </a:ext>
                  </a:extLst>
                </a:gridCol>
                <a:gridCol w="2033297">
                  <a:extLst>
                    <a:ext uri="{9D8B030D-6E8A-4147-A177-3AD203B41FA5}">
                      <a16:colId xmlns:a16="http://schemas.microsoft.com/office/drawing/2014/main" val="20003"/>
                    </a:ext>
                  </a:extLst>
                </a:gridCol>
              </a:tblGrid>
              <a:tr h="1083512">
                <a:tc>
                  <a:txBody>
                    <a:bodyPr/>
                    <a:lstStyle/>
                    <a:p>
                      <a:pPr algn="ctr" defTabSz="457200">
                        <a:defRPr sz="1800" b="0">
                          <a:solidFill>
                            <a:srgbClr val="000000"/>
                          </a:solidFill>
                        </a:defRPr>
                      </a:pPr>
                      <a:r>
                        <a:rPr sz="2000" b="1">
                          <a:solidFill>
                            <a:srgbClr val="FFFFFF"/>
                          </a:solidFill>
                        </a:rPr>
                        <a:t>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Community  College</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State College or University</a:t>
                      </a:r>
                    </a:p>
                  </a:txBody>
                  <a:tcPr marL="45720" marR="45720" anchor="ctr" horzOverflow="overflow">
                    <a:solidFill>
                      <a:schemeClr val="accent3">
                        <a:lumOff val="-4772"/>
                      </a:schemeClr>
                    </a:solidFill>
                  </a:tcPr>
                </a:tc>
                <a:tc>
                  <a:txBody>
                    <a:bodyPr/>
                    <a:lstStyle/>
                    <a:p>
                      <a:pPr algn="ctr" defTabSz="457200">
                        <a:defRPr sz="1800" b="0">
                          <a:solidFill>
                            <a:srgbClr val="000000"/>
                          </a:solidFill>
                        </a:defRPr>
                      </a:pPr>
                      <a:r>
                        <a:rPr sz="2000" b="1">
                          <a:solidFill>
                            <a:srgbClr val="FFFFFF"/>
                          </a:solidFill>
                        </a:rPr>
                        <a:t>Private College or University</a:t>
                      </a:r>
                    </a:p>
                  </a:txBody>
                  <a:tcPr marL="45720" marR="45720" anchor="ctr" horzOverflow="overflow">
                    <a:solidFill>
                      <a:schemeClr val="accent3">
                        <a:lumOff val="-4772"/>
                      </a:schemeClr>
                    </a:solidFill>
                  </a:tcPr>
                </a:tc>
                <a:extLst>
                  <a:ext uri="{0D108BD9-81ED-4DB2-BD59-A6C34878D82A}">
                    <a16:rowId xmlns:a16="http://schemas.microsoft.com/office/drawing/2014/main" val="10000"/>
                  </a:ext>
                </a:extLst>
              </a:tr>
              <a:tr h="1041839">
                <a:tc>
                  <a:txBody>
                    <a:bodyPr/>
                    <a:lstStyle/>
                    <a:p>
                      <a:pPr algn="ctr" defTabSz="457200">
                        <a:defRPr sz="1800"/>
                      </a:pPr>
                      <a:r>
                        <a:rPr sz="1600" b="1"/>
                        <a:t>COA</a:t>
                      </a:r>
                    </a:p>
                  </a:txBody>
                  <a:tcPr marL="45720" marR="45720" anchor="ctr" horzOverflow="overflow"/>
                </a:tc>
                <a:tc>
                  <a:txBody>
                    <a:bodyPr/>
                    <a:lstStyle/>
                    <a:p>
                      <a:pPr algn="ctr" defTabSz="457200">
                        <a:defRPr sz="1800"/>
                      </a:pPr>
                      <a:r>
                        <a:rPr sz="1600"/>
                        <a:t>$8,000</a:t>
                      </a:r>
                    </a:p>
                  </a:txBody>
                  <a:tcPr marL="45720" marR="45720" anchor="ctr" horzOverflow="overflow"/>
                </a:tc>
                <a:tc>
                  <a:txBody>
                    <a:bodyPr/>
                    <a:lstStyle/>
                    <a:p>
                      <a:pPr algn="ctr" defTabSz="457200">
                        <a:defRPr sz="1800"/>
                      </a:pPr>
                      <a:r>
                        <a:rPr sz="1600"/>
                        <a:t>$30,000</a:t>
                      </a:r>
                    </a:p>
                  </a:txBody>
                  <a:tcPr marL="45720" marR="45720" anchor="ctr" horzOverflow="overflow"/>
                </a:tc>
                <a:tc>
                  <a:txBody>
                    <a:bodyPr/>
                    <a:lstStyle/>
                    <a:p>
                      <a:pPr algn="ctr" defTabSz="457200">
                        <a:defRPr sz="1800"/>
                      </a:pPr>
                      <a:r>
                        <a:rPr sz="1600"/>
                        <a:t>$60,000</a:t>
                      </a:r>
                    </a:p>
                  </a:txBody>
                  <a:tcPr marL="45720" marR="45720" anchor="ctr" horzOverflow="overflow"/>
                </a:tc>
                <a:extLst>
                  <a:ext uri="{0D108BD9-81ED-4DB2-BD59-A6C34878D82A}">
                    <a16:rowId xmlns:a16="http://schemas.microsoft.com/office/drawing/2014/main" val="10001"/>
                  </a:ext>
                </a:extLst>
              </a:tr>
              <a:tr h="1041839">
                <a:tc>
                  <a:txBody>
                    <a:bodyPr/>
                    <a:lstStyle/>
                    <a:p>
                      <a:pPr algn="ctr" defTabSz="457200">
                        <a:defRPr sz="1800"/>
                      </a:pPr>
                      <a:r>
                        <a:rPr sz="1600" b="1" dirty="0" smtClean="0"/>
                        <a:t>SAI</a:t>
                      </a:r>
                      <a:endParaRPr lang="en-US" sz="1600" b="1" dirty="0" smtClean="0"/>
                    </a:p>
                    <a:p>
                      <a:pPr algn="ctr" defTabSz="457200">
                        <a:defRPr sz="1800"/>
                      </a:pPr>
                      <a:r>
                        <a:rPr lang="en-US" sz="1600" b="1" dirty="0" smtClean="0"/>
                        <a:t>Other</a:t>
                      </a:r>
                      <a:r>
                        <a:rPr lang="en-US" sz="1600" b="1" baseline="0" dirty="0" smtClean="0"/>
                        <a:t> Financial Aid</a:t>
                      </a:r>
                      <a:endParaRPr sz="1600" b="1" dirty="0"/>
                    </a:p>
                  </a:txBody>
                  <a:tcPr marL="45720" marR="45720" anchor="ctr" horzOverflow="overflow"/>
                </a:tc>
                <a:tc>
                  <a:txBody>
                    <a:bodyPr/>
                    <a:lstStyle/>
                    <a:p>
                      <a:pPr algn="ctr" defTabSz="457200">
                        <a:defRPr sz="1800"/>
                      </a:pPr>
                      <a:r>
                        <a:rPr lang="en-US" sz="1600" dirty="0" smtClean="0"/>
                        <a:t>8,667</a:t>
                      </a:r>
                    </a:p>
                    <a:p>
                      <a:pPr algn="ctr" defTabSz="457200">
                        <a:defRPr sz="1800"/>
                      </a:pPr>
                      <a:r>
                        <a:rPr lang="en-US" sz="1600" dirty="0" smtClean="0"/>
                        <a:t>1,000</a:t>
                      </a:r>
                      <a:endParaRPr sz="1600" dirty="0"/>
                    </a:p>
                  </a:txBody>
                  <a:tcPr marL="45720" marR="45720" anchor="ctr" horzOverflow="overflow"/>
                </a:tc>
                <a:tc>
                  <a:txBody>
                    <a:bodyPr/>
                    <a:lstStyle/>
                    <a:p>
                      <a:pPr algn="ctr" defTabSz="457200">
                        <a:defRPr sz="1800"/>
                      </a:pPr>
                      <a:r>
                        <a:rPr lang="en-US" sz="1600" dirty="0" smtClean="0"/>
                        <a:t>8,667</a:t>
                      </a:r>
                    </a:p>
                    <a:p>
                      <a:pPr algn="ctr" defTabSz="457200">
                        <a:defRPr sz="1800"/>
                      </a:pPr>
                      <a:r>
                        <a:rPr lang="en-US" sz="1600" dirty="0" smtClean="0"/>
                        <a:t>1,000</a:t>
                      </a:r>
                      <a:endParaRPr sz="1600" dirty="0"/>
                    </a:p>
                  </a:txBody>
                  <a:tcPr marL="45720" marR="45720" anchor="ctr" horzOverflow="overflow"/>
                </a:tc>
                <a:tc>
                  <a:txBody>
                    <a:bodyPr/>
                    <a:lstStyle/>
                    <a:p>
                      <a:pPr algn="ctr" defTabSz="457200">
                        <a:defRPr sz="1800"/>
                      </a:pPr>
                      <a:r>
                        <a:rPr lang="en-US" sz="1600" dirty="0" smtClean="0"/>
                        <a:t>8,667</a:t>
                      </a:r>
                    </a:p>
                    <a:p>
                      <a:pPr algn="ctr" defTabSz="457200">
                        <a:defRPr sz="1800"/>
                      </a:pPr>
                      <a:r>
                        <a:rPr lang="en-US" sz="1600" dirty="0" smtClean="0"/>
                        <a:t>1,000</a:t>
                      </a:r>
                      <a:endParaRPr sz="1600" dirty="0"/>
                    </a:p>
                  </a:txBody>
                  <a:tcPr marL="45720" marR="45720" anchor="ctr" horzOverflow="overflow"/>
                </a:tc>
                <a:extLst>
                  <a:ext uri="{0D108BD9-81ED-4DB2-BD59-A6C34878D82A}">
                    <a16:rowId xmlns:a16="http://schemas.microsoft.com/office/drawing/2014/main" val="10002"/>
                  </a:ext>
                </a:extLst>
              </a:tr>
              <a:tr h="1041839">
                <a:tc>
                  <a:txBody>
                    <a:bodyPr/>
                    <a:lstStyle/>
                    <a:p>
                      <a:pPr algn="ctr" defTabSz="457200">
                        <a:defRPr sz="1800"/>
                      </a:pPr>
                      <a:r>
                        <a:rPr lang="en-US" sz="1600" b="1" dirty="0" smtClean="0"/>
                        <a:t>Unmet </a:t>
                      </a:r>
                      <a:r>
                        <a:rPr sz="1600" b="1" dirty="0" smtClean="0"/>
                        <a:t>Financial </a:t>
                      </a:r>
                      <a:r>
                        <a:rPr sz="1600" b="1" dirty="0"/>
                        <a:t>Need</a:t>
                      </a:r>
                    </a:p>
                  </a:txBody>
                  <a:tcPr marL="45720" marR="45720" anchor="ctr" horzOverflow="overflow"/>
                </a:tc>
                <a:tc>
                  <a:txBody>
                    <a:bodyPr/>
                    <a:lstStyle/>
                    <a:p>
                      <a:pPr algn="ctr" defTabSz="457200">
                        <a:defRPr sz="1800"/>
                      </a:pPr>
                      <a:r>
                        <a:rPr sz="1600" dirty="0" smtClean="0"/>
                        <a:t>$</a:t>
                      </a:r>
                      <a:r>
                        <a:rPr lang="en-US" sz="1600" dirty="0" smtClean="0"/>
                        <a:t>0</a:t>
                      </a:r>
                      <a:endParaRPr sz="1600" dirty="0"/>
                    </a:p>
                  </a:txBody>
                  <a:tcPr marL="45720" marR="45720" anchor="ctr" horzOverflow="overflow"/>
                </a:tc>
                <a:tc>
                  <a:txBody>
                    <a:bodyPr/>
                    <a:lstStyle/>
                    <a:p>
                      <a:pPr algn="ctr" defTabSz="457200">
                        <a:defRPr sz="1800"/>
                      </a:pPr>
                      <a:r>
                        <a:rPr sz="1600" dirty="0" smtClean="0"/>
                        <a:t>$</a:t>
                      </a:r>
                      <a:r>
                        <a:rPr lang="en-US" sz="1600" dirty="0" smtClean="0"/>
                        <a:t>20,333</a:t>
                      </a:r>
                      <a:endParaRPr sz="1600" dirty="0"/>
                    </a:p>
                  </a:txBody>
                  <a:tcPr marL="45720" marR="45720" anchor="ctr" horzOverflow="overflow"/>
                </a:tc>
                <a:tc>
                  <a:txBody>
                    <a:bodyPr/>
                    <a:lstStyle/>
                    <a:p>
                      <a:pPr algn="ctr" defTabSz="457200">
                        <a:defRPr sz="1800"/>
                      </a:pPr>
                      <a:r>
                        <a:rPr sz="1600" dirty="0" smtClean="0"/>
                        <a:t>$</a:t>
                      </a:r>
                      <a:r>
                        <a:rPr lang="en-US" sz="1600" dirty="0" smtClean="0"/>
                        <a:t>50,333</a:t>
                      </a:r>
                      <a:endParaRPr sz="1600" dirty="0"/>
                    </a:p>
                  </a:txBody>
                  <a:tcPr marL="45720" marR="45720" anchor="ctr" horzOverflow="overflow"/>
                </a:tc>
                <a:extLst>
                  <a:ext uri="{0D108BD9-81ED-4DB2-BD59-A6C34878D82A}">
                    <a16:rowId xmlns:a16="http://schemas.microsoft.com/office/drawing/2014/main" val="10003"/>
                  </a:ext>
                </a:extLst>
              </a:tr>
            </a:tbl>
          </a:graphicData>
        </a:graphic>
      </p:graphicFrame>
      <p:sp>
        <p:nvSpPr>
          <p:cNvPr id="414" name="Slide Number Placeholder 5"/>
          <p:cNvSpPr txBox="1"/>
          <p:nvPr/>
        </p:nvSpPr>
        <p:spPr>
          <a:xfrm>
            <a:off x="6285127" y="6273934"/>
            <a:ext cx="2651761" cy="231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a:defRPr sz="900">
                <a:solidFill>
                  <a:srgbClr val="FFFFFF"/>
                </a:solidFill>
                <a:latin typeface="+mj-lt"/>
                <a:ea typeface="+mj-ea"/>
                <a:cs typeface="+mj-cs"/>
                <a:sym typeface="Helvetica"/>
              </a:defRPr>
            </a:lvl1pPr>
          </a:lstStyle>
          <a:p>
            <a:r>
              <a:t>37</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19" name="Rectangle 2"/>
          <p:cNvSpPr txBox="1">
            <a:spLocks noGrp="1"/>
          </p:cNvSpPr>
          <p:nvPr>
            <p:ph type="title"/>
          </p:nvPr>
        </p:nvSpPr>
        <p:spPr>
          <a:xfrm>
            <a:off x="461672" y="279400"/>
            <a:ext cx="8229601" cy="1143000"/>
          </a:xfrm>
          <a:prstGeom prst="rect">
            <a:avLst/>
          </a:prstGeom>
        </p:spPr>
        <p:txBody>
          <a:bodyPr/>
          <a:lstStyle/>
          <a:p>
            <a:r>
              <a:t>The Cycle of Financial Aid</a:t>
            </a:r>
          </a:p>
        </p:txBody>
      </p:sp>
      <p:sp>
        <p:nvSpPr>
          <p:cNvPr id="420"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graphicFrame>
        <p:nvGraphicFramePr>
          <p:cNvPr id="421" name="Table"/>
          <p:cNvGraphicFramePr/>
          <p:nvPr>
            <p:extLst>
              <p:ext uri="{D42A27DB-BD31-4B8C-83A1-F6EECF244321}">
                <p14:modId xmlns:p14="http://schemas.microsoft.com/office/powerpoint/2010/main" val="2784359075"/>
              </p:ext>
            </p:extLst>
          </p:nvPr>
        </p:nvGraphicFramePr>
        <p:xfrm>
          <a:off x="228600" y="1402080"/>
          <a:ext cx="8625253" cy="4053840"/>
        </p:xfrm>
        <a:graphic>
          <a:graphicData uri="http://schemas.openxmlformats.org/drawingml/2006/table">
            <a:tbl>
              <a:tblPr bandRow="1">
                <a:tableStyleId>{4C3C2611-4C71-4FC5-86AE-919BDF0F9419}</a:tableStyleId>
              </a:tblPr>
              <a:tblGrid>
                <a:gridCol w="2490353">
                  <a:extLst>
                    <a:ext uri="{9D8B030D-6E8A-4147-A177-3AD203B41FA5}">
                      <a16:colId xmlns:a16="http://schemas.microsoft.com/office/drawing/2014/main" val="20000"/>
                    </a:ext>
                  </a:extLst>
                </a:gridCol>
                <a:gridCol w="6134900">
                  <a:extLst>
                    <a:ext uri="{9D8B030D-6E8A-4147-A177-3AD203B41FA5}">
                      <a16:colId xmlns:a16="http://schemas.microsoft.com/office/drawing/2014/main" val="20001"/>
                    </a:ext>
                  </a:extLst>
                </a:gridCol>
              </a:tblGrid>
              <a:tr h="1013460">
                <a:tc>
                  <a:txBody>
                    <a:bodyPr/>
                    <a:lstStyle/>
                    <a:p>
                      <a:pPr lvl="1" indent="228600" defTabSz="457200">
                        <a:defRPr sz="1800"/>
                      </a:pPr>
                      <a:r>
                        <a:t>December - March</a:t>
                      </a:r>
                    </a:p>
                  </a:txBody>
                  <a:tcPr marL="0" marR="0" marT="0" marB="0" anchor="ctr" horzOverflow="overflow"/>
                </a:tc>
                <a:tc>
                  <a:txBody>
                    <a:bodyPr/>
                    <a:lstStyle/>
                    <a:p>
                      <a:pPr lvl="1" indent="228600" defTabSz="457200">
                        <a:defRPr sz="1800"/>
                      </a:pPr>
                      <a:r>
                        <a:rPr dirty="0"/>
                        <a:t>Complete FAFSA application </a:t>
                      </a:r>
                      <a:r>
                        <a:rPr dirty="0">
                          <a:solidFill>
                            <a:srgbClr val="FF0000"/>
                          </a:solidFill>
                        </a:rPr>
                        <a:t>(“December” </a:t>
                      </a:r>
                      <a:r>
                        <a:rPr lang="en-US" dirty="0" smtClean="0">
                          <a:solidFill>
                            <a:srgbClr val="FF0000"/>
                          </a:solidFill>
                        </a:rPr>
                        <a:t>for </a:t>
                      </a:r>
                      <a:r>
                        <a:rPr dirty="0" smtClean="0">
                          <a:solidFill>
                            <a:srgbClr val="FF0000"/>
                          </a:solidFill>
                        </a:rPr>
                        <a:t>2024-25 </a:t>
                      </a:r>
                      <a:r>
                        <a:rPr dirty="0">
                          <a:solidFill>
                            <a:srgbClr val="FF0000"/>
                          </a:solidFill>
                        </a:rPr>
                        <a:t>Only</a:t>
                      </a:r>
                      <a:r>
                        <a:rPr dirty="0"/>
                        <a:t>), college search, college application process, </a:t>
                      </a:r>
                      <a:br>
                        <a:rPr dirty="0"/>
                      </a:br>
                      <a:r>
                        <a:rPr dirty="0"/>
                        <a:t>and CSS Profile</a:t>
                      </a:r>
                    </a:p>
                  </a:txBody>
                  <a:tcPr marL="0" marR="0" marT="0" marB="0" anchor="ctr" horzOverflow="overflow"/>
                </a:tc>
                <a:extLst>
                  <a:ext uri="{0D108BD9-81ED-4DB2-BD59-A6C34878D82A}">
                    <a16:rowId xmlns:a16="http://schemas.microsoft.com/office/drawing/2014/main" val="10000"/>
                  </a:ext>
                </a:extLst>
              </a:tr>
              <a:tr h="1013460">
                <a:tc>
                  <a:txBody>
                    <a:bodyPr/>
                    <a:lstStyle/>
                    <a:p>
                      <a:pPr lvl="1" indent="228600" defTabSz="457200">
                        <a:defRPr sz="1800"/>
                      </a:pPr>
                      <a:r>
                        <a:t>February - May </a:t>
                      </a:r>
                    </a:p>
                  </a:txBody>
                  <a:tcPr marL="0" marR="0" marT="0" marB="0" anchor="ctr" horzOverflow="overflow"/>
                </a:tc>
                <a:tc>
                  <a:txBody>
                    <a:bodyPr/>
                    <a:lstStyle/>
                    <a:p>
                      <a:pPr lvl="1" indent="228600" defTabSz="457200">
                        <a:defRPr sz="1800"/>
                      </a:pPr>
                      <a:r>
                        <a:rPr dirty="0"/>
                        <a:t>Schools send </a:t>
                      </a:r>
                      <a:r>
                        <a:rPr lang="en-US" dirty="0" smtClean="0"/>
                        <a:t>financial aid offers</a:t>
                      </a:r>
                      <a:endParaRPr dirty="0"/>
                    </a:p>
                  </a:txBody>
                  <a:tcPr marL="0" marR="0" marT="0" marB="0" anchor="ctr" horzOverflow="overflow"/>
                </a:tc>
                <a:extLst>
                  <a:ext uri="{0D108BD9-81ED-4DB2-BD59-A6C34878D82A}">
                    <a16:rowId xmlns:a16="http://schemas.microsoft.com/office/drawing/2014/main" val="10001"/>
                  </a:ext>
                </a:extLst>
              </a:tr>
              <a:tr h="1013460">
                <a:tc>
                  <a:txBody>
                    <a:bodyPr/>
                    <a:lstStyle/>
                    <a:p>
                      <a:pPr lvl="1" indent="228600" defTabSz="457200">
                        <a:defRPr sz="1800"/>
                      </a:pPr>
                      <a:r>
                        <a:t>June - July </a:t>
                      </a:r>
                    </a:p>
                  </a:txBody>
                  <a:tcPr marL="0" marR="0" marT="0" marB="0" anchor="ctr" horzOverflow="overflow"/>
                </a:tc>
                <a:tc>
                  <a:txBody>
                    <a:bodyPr/>
                    <a:lstStyle/>
                    <a:p>
                      <a:pPr lvl="1" indent="228600" defTabSz="457200">
                        <a:defRPr sz="1800"/>
                      </a:pPr>
                      <a:r>
                        <a:t>Schools send Fall semester bills</a:t>
                      </a:r>
                    </a:p>
                  </a:txBody>
                  <a:tcPr marL="0" marR="0" marT="0" marB="0" anchor="ctr" horzOverflow="overflow"/>
                </a:tc>
                <a:extLst>
                  <a:ext uri="{0D108BD9-81ED-4DB2-BD59-A6C34878D82A}">
                    <a16:rowId xmlns:a16="http://schemas.microsoft.com/office/drawing/2014/main" val="10002"/>
                  </a:ext>
                </a:extLst>
              </a:tr>
              <a:tr h="1013460">
                <a:tc>
                  <a:txBody>
                    <a:bodyPr/>
                    <a:lstStyle/>
                    <a:p>
                      <a:pPr lvl="1" indent="228600" defTabSz="457200">
                        <a:defRPr sz="1800"/>
                      </a:pPr>
                      <a:r>
                        <a:t>August</a:t>
                      </a:r>
                    </a:p>
                  </a:txBody>
                  <a:tcPr marL="0" marR="0" marT="0" marB="0" anchor="ctr" horzOverflow="overflow"/>
                </a:tc>
                <a:tc>
                  <a:txBody>
                    <a:bodyPr/>
                    <a:lstStyle/>
                    <a:p>
                      <a:pPr lvl="1" indent="228600" defTabSz="457200">
                        <a:defRPr sz="1800"/>
                      </a:pPr>
                      <a:r>
                        <a:rPr dirty="0"/>
                        <a:t>Bills are due</a:t>
                      </a:r>
                    </a:p>
                  </a:txBody>
                  <a:tcPr marL="0" marR="0" marT="0" marB="0" anchor="ctr" horzOverflow="overflow"/>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45" name="Title 1"/>
          <p:cNvSpPr txBox="1">
            <a:spLocks noGrp="1"/>
          </p:cNvSpPr>
          <p:nvPr>
            <p:ph type="title"/>
          </p:nvPr>
        </p:nvSpPr>
        <p:spPr>
          <a:xfrm>
            <a:off x="457200" y="283516"/>
            <a:ext cx="8229600" cy="1143001"/>
          </a:xfrm>
          <a:prstGeom prst="rect">
            <a:avLst/>
          </a:prstGeom>
        </p:spPr>
        <p:txBody>
          <a:bodyPr/>
          <a:lstStyle/>
          <a:p>
            <a:r>
              <a:t>Sources &amp; Types of Aid</a:t>
            </a:r>
          </a:p>
        </p:txBody>
      </p:sp>
      <p:sp>
        <p:nvSpPr>
          <p:cNvPr id="146"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47" name="Rectangle 2"/>
          <p:cNvSpPr/>
          <p:nvPr/>
        </p:nvSpPr>
        <p:spPr>
          <a:xfrm>
            <a:off x="192023" y="1513616"/>
            <a:ext cx="2585193" cy="3370666"/>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150000"/>
              </a:lnSpc>
              <a:defRPr sz="1600" b="1"/>
            </a:pPr>
            <a:r>
              <a:rPr sz="1600" dirty="0"/>
              <a:t>Sources of Aid</a:t>
            </a:r>
          </a:p>
          <a:p>
            <a:pPr marL="285750" indent="-285750">
              <a:lnSpc>
                <a:spcPct val="150000"/>
              </a:lnSpc>
              <a:buSzPct val="100000"/>
              <a:buChar char="➢"/>
              <a:defRPr sz="1600"/>
            </a:pPr>
            <a:r>
              <a:rPr sz="1600" dirty="0"/>
              <a:t>The College/University</a:t>
            </a:r>
          </a:p>
          <a:p>
            <a:pPr marL="285750" indent="-285750">
              <a:lnSpc>
                <a:spcPct val="150000"/>
              </a:lnSpc>
              <a:buSzPct val="100000"/>
              <a:buChar char="➢"/>
              <a:defRPr sz="1600"/>
            </a:pPr>
            <a:r>
              <a:rPr sz="1600" dirty="0"/>
              <a:t>Federal </a:t>
            </a:r>
          </a:p>
          <a:p>
            <a:pPr marL="285750" indent="-285750">
              <a:lnSpc>
                <a:spcPct val="150000"/>
              </a:lnSpc>
              <a:buSzPct val="100000"/>
              <a:buChar char="➢"/>
              <a:defRPr sz="1600"/>
            </a:pPr>
            <a:r>
              <a:rPr sz="1600" dirty="0"/>
              <a:t>State of New Jersey</a:t>
            </a:r>
          </a:p>
          <a:p>
            <a:pPr marL="285750" indent="-285750">
              <a:lnSpc>
                <a:spcPct val="150000"/>
              </a:lnSpc>
              <a:buSzPct val="100000"/>
              <a:buChar char="➢"/>
              <a:defRPr sz="1600"/>
            </a:pPr>
            <a:r>
              <a:rPr sz="1600" dirty="0"/>
              <a:t>Outside </a:t>
            </a:r>
            <a:r>
              <a:rPr sz="1600" dirty="0" smtClean="0"/>
              <a:t>Organizations</a:t>
            </a:r>
          </a:p>
          <a:p>
            <a:pPr indent="152396">
              <a:lnSpc>
                <a:spcPct val="150000"/>
              </a:lnSpc>
              <a:defRPr sz="1600">
                <a:solidFill>
                  <a:srgbClr val="404040"/>
                </a:solidFill>
              </a:defRPr>
            </a:pPr>
            <a:r>
              <a:rPr sz="1600" dirty="0" smtClean="0"/>
              <a:t>Civic organizations (ex. local Rotary Club), parent’s employer, high school awards</a:t>
            </a:r>
            <a:endParaRPr sz="1600" dirty="0"/>
          </a:p>
        </p:txBody>
      </p:sp>
      <p:sp>
        <p:nvSpPr>
          <p:cNvPr id="148" name="Rectangle 4"/>
          <p:cNvSpPr/>
          <p:nvPr/>
        </p:nvSpPr>
        <p:spPr>
          <a:xfrm>
            <a:off x="2777215" y="1513616"/>
            <a:ext cx="2754902" cy="2825389"/>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152396">
              <a:defRPr sz="1600" b="1"/>
            </a:pPr>
            <a:r>
              <a:rPr dirty="0"/>
              <a:t>Types of Financial Aid</a:t>
            </a:r>
          </a:p>
          <a:p>
            <a:pPr indent="152396">
              <a:defRPr sz="1600" b="1"/>
            </a:pPr>
            <a:endParaRPr dirty="0"/>
          </a:p>
          <a:p>
            <a:pPr>
              <a:lnSpc>
                <a:spcPct val="130000"/>
              </a:lnSpc>
              <a:buSzPct val="100000"/>
              <a:buChar char="➢"/>
              <a:defRPr sz="1600"/>
            </a:pPr>
            <a:r>
              <a:rPr dirty="0"/>
              <a:t>Grants</a:t>
            </a:r>
          </a:p>
          <a:p>
            <a:pPr>
              <a:lnSpc>
                <a:spcPct val="130000"/>
              </a:lnSpc>
              <a:buSzPct val="100000"/>
              <a:buChar char="➢"/>
              <a:defRPr sz="1600"/>
            </a:pPr>
            <a:r>
              <a:rPr dirty="0"/>
              <a:t>Scholarships</a:t>
            </a:r>
          </a:p>
          <a:p>
            <a:pPr>
              <a:lnSpc>
                <a:spcPct val="130000"/>
              </a:lnSpc>
              <a:buSzPct val="100000"/>
              <a:buChar char="➢"/>
              <a:defRPr sz="1600"/>
            </a:pPr>
            <a:r>
              <a:rPr dirty="0"/>
              <a:t>Employment Opportunities</a:t>
            </a:r>
          </a:p>
          <a:p>
            <a:pPr>
              <a:lnSpc>
                <a:spcPct val="130000"/>
              </a:lnSpc>
              <a:buSzPct val="100000"/>
              <a:defRPr sz="1600"/>
            </a:pPr>
            <a:r>
              <a:rPr lang="en-US" dirty="0" smtClean="0"/>
              <a:t>___________________</a:t>
            </a:r>
          </a:p>
          <a:p>
            <a:pPr>
              <a:lnSpc>
                <a:spcPct val="130000"/>
              </a:lnSpc>
              <a:buSzPct val="100000"/>
              <a:buChar char="➢"/>
              <a:defRPr sz="1600"/>
            </a:pPr>
            <a:r>
              <a:rPr lang="en-US" dirty="0" smtClean="0"/>
              <a:t>Student/Family resources such as savings</a:t>
            </a:r>
          </a:p>
          <a:p>
            <a:pPr>
              <a:lnSpc>
                <a:spcPct val="130000"/>
              </a:lnSpc>
              <a:buSzPct val="100000"/>
              <a:buChar char="➢"/>
              <a:defRPr sz="1600"/>
            </a:pPr>
            <a:r>
              <a:rPr dirty="0" smtClean="0"/>
              <a:t>Self </a:t>
            </a:r>
            <a:r>
              <a:rPr dirty="0"/>
              <a:t>Help - Loans</a:t>
            </a:r>
          </a:p>
        </p:txBody>
      </p:sp>
      <p:sp>
        <p:nvSpPr>
          <p:cNvPr id="149" name="Rectangle 5"/>
          <p:cNvSpPr/>
          <p:nvPr/>
        </p:nvSpPr>
        <p:spPr>
          <a:xfrm>
            <a:off x="5532116" y="1513617"/>
            <a:ext cx="3450489" cy="4327338"/>
          </a:xfrm>
          <a:prstGeom prst="rect">
            <a:avLst/>
          </a:prstGeom>
          <a:ln>
            <a:solidFill>
              <a:srgbClr val="957F97"/>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indent="152396" algn="ctr">
              <a:defRPr sz="1600" b="1"/>
            </a:pPr>
            <a:r>
              <a:rPr dirty="0"/>
              <a:t>Factors that may influence institutional aid, particularly merit-based aid</a:t>
            </a:r>
            <a:br>
              <a:rPr dirty="0"/>
            </a:br>
            <a:endParaRPr dirty="0"/>
          </a:p>
          <a:p>
            <a:pPr marL="285750" indent="-285750">
              <a:lnSpc>
                <a:spcPct val="110000"/>
              </a:lnSpc>
              <a:buSzPct val="100000"/>
              <a:buChar char="➢"/>
              <a:defRPr sz="1600"/>
            </a:pPr>
            <a:r>
              <a:rPr sz="1600" dirty="0"/>
              <a:t>Academics</a:t>
            </a:r>
          </a:p>
          <a:p>
            <a:pPr marL="285750" indent="-285750">
              <a:lnSpc>
                <a:spcPct val="110000"/>
              </a:lnSpc>
              <a:buSzPct val="100000"/>
              <a:buChar char="➢"/>
              <a:defRPr sz="1600"/>
            </a:pPr>
            <a:r>
              <a:rPr sz="1600" dirty="0"/>
              <a:t>Athletic Ability*</a:t>
            </a:r>
          </a:p>
          <a:p>
            <a:pPr marL="285750" indent="-285750">
              <a:lnSpc>
                <a:spcPct val="110000"/>
              </a:lnSpc>
              <a:buSzPct val="100000"/>
              <a:buChar char="➢"/>
              <a:defRPr sz="1600"/>
            </a:pPr>
            <a:r>
              <a:rPr sz="1600" dirty="0"/>
              <a:t>SAT’s or ACT’s</a:t>
            </a:r>
          </a:p>
          <a:p>
            <a:pPr marL="285750" indent="-285750">
              <a:lnSpc>
                <a:spcPct val="110000"/>
              </a:lnSpc>
              <a:buSzPct val="100000"/>
              <a:buChar char="➢"/>
              <a:defRPr sz="1600"/>
            </a:pPr>
            <a:r>
              <a:rPr sz="1600" dirty="0"/>
              <a:t>Geographic Diversity</a:t>
            </a:r>
          </a:p>
          <a:p>
            <a:pPr marL="285750" indent="-285750">
              <a:lnSpc>
                <a:spcPct val="110000"/>
              </a:lnSpc>
              <a:buSzPct val="100000"/>
              <a:buChar char="➢"/>
              <a:defRPr sz="1600"/>
            </a:pPr>
            <a:r>
              <a:rPr sz="1600" dirty="0"/>
              <a:t>AP Courses</a:t>
            </a:r>
          </a:p>
          <a:p>
            <a:pPr marL="285750" indent="-285750">
              <a:lnSpc>
                <a:spcPct val="110000"/>
              </a:lnSpc>
              <a:buSzPct val="100000"/>
              <a:buChar char="➢"/>
              <a:defRPr sz="1600"/>
            </a:pPr>
            <a:r>
              <a:rPr sz="1600" dirty="0"/>
              <a:t>Legacy (child of alumni)</a:t>
            </a:r>
          </a:p>
          <a:p>
            <a:pPr marL="285750" indent="-285750">
              <a:lnSpc>
                <a:spcPct val="110000"/>
              </a:lnSpc>
              <a:buSzPct val="100000"/>
              <a:buChar char="➢"/>
              <a:defRPr sz="1600"/>
            </a:pPr>
            <a:r>
              <a:rPr sz="1600" dirty="0"/>
              <a:t>Activities </a:t>
            </a:r>
          </a:p>
          <a:p>
            <a:pPr marL="285750" indent="-285750">
              <a:lnSpc>
                <a:spcPct val="110000"/>
              </a:lnSpc>
              <a:buSzPct val="100000"/>
              <a:buChar char="➢"/>
              <a:defRPr sz="1600"/>
            </a:pPr>
            <a:r>
              <a:rPr sz="1600" dirty="0"/>
              <a:t>Talent</a:t>
            </a:r>
          </a:p>
          <a:p>
            <a:pPr marL="285750" indent="-285750">
              <a:lnSpc>
                <a:spcPct val="110000"/>
              </a:lnSpc>
              <a:buSzPct val="100000"/>
              <a:buChar char="➢"/>
              <a:defRPr sz="1600"/>
            </a:pPr>
            <a:r>
              <a:rPr sz="1600" dirty="0"/>
              <a:t>Academic Track</a:t>
            </a:r>
          </a:p>
          <a:p>
            <a:pPr marL="285750" indent="-285750">
              <a:lnSpc>
                <a:spcPct val="110000"/>
              </a:lnSpc>
              <a:buSzPct val="100000"/>
              <a:buChar char="➢"/>
              <a:defRPr sz="1600"/>
            </a:pPr>
            <a:r>
              <a:rPr sz="1600" dirty="0"/>
              <a:t>Gender/Ethnicity</a:t>
            </a:r>
          </a:p>
          <a:p>
            <a:pPr marL="285750" indent="-285750">
              <a:lnSpc>
                <a:spcPct val="110000"/>
              </a:lnSpc>
              <a:buSzPct val="100000"/>
              <a:buChar char="➢"/>
              <a:defRPr sz="1600"/>
            </a:pPr>
            <a:r>
              <a:rPr sz="1600" dirty="0"/>
              <a:t>H.S. Attended</a:t>
            </a:r>
          </a:p>
          <a:p>
            <a:pPr marL="285750" indent="-285750">
              <a:lnSpc>
                <a:spcPct val="110000"/>
              </a:lnSpc>
              <a:buSzPct val="100000"/>
              <a:buChar char="➢"/>
              <a:defRPr sz="1600"/>
            </a:pPr>
            <a:r>
              <a:rPr sz="1600" dirty="0"/>
              <a:t>Class Rank</a:t>
            </a:r>
            <a:r>
              <a:rPr sz="1400" dirty="0"/>
              <a:t>		</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 xmlns:m="http://schemas.openxmlformats.org/officeDocument/2006/math" xmlns:a14="http://schemas.microsoft.com/office/drawing/2010/main">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26" name="Rectangle 2"/>
          <p:cNvSpPr txBox="1">
            <a:spLocks noGrp="1"/>
          </p:cNvSpPr>
          <p:nvPr>
            <p:ph type="title"/>
          </p:nvPr>
        </p:nvSpPr>
        <p:spPr>
          <a:prstGeom prst="rect">
            <a:avLst/>
          </a:prstGeom>
        </p:spPr>
        <p:txBody>
          <a:bodyPr/>
          <a:lstStyle/>
          <a:p>
            <a:r>
              <a:t>Where Do I Go From Here?</a:t>
            </a:r>
          </a:p>
        </p:txBody>
      </p:sp>
      <p:sp>
        <p:nvSpPr>
          <p:cNvPr id="427" name="Rectangle 3"/>
          <p:cNvSpPr txBox="1">
            <a:spLocks noGrp="1"/>
          </p:cNvSpPr>
          <p:nvPr>
            <p:ph type="body" idx="4294967295"/>
          </p:nvPr>
        </p:nvSpPr>
        <p:spPr>
          <a:xfrm>
            <a:off x="316523" y="1219201"/>
            <a:ext cx="8827477" cy="4608029"/>
          </a:xfrm>
          <a:prstGeom prst="rect">
            <a:avLst/>
          </a:prstGeom>
        </p:spPr>
        <p:txBody>
          <a:bodyPr>
            <a:normAutofit fontScale="92500" lnSpcReduction="10000"/>
          </a:bodyPr>
          <a:lstStyle/>
          <a:p>
            <a:pPr>
              <a:spcBef>
                <a:spcPts val="1400"/>
              </a:spcBef>
              <a:defRPr sz="2400"/>
            </a:pPr>
            <a:r>
              <a:rPr sz="2000" dirty="0"/>
              <a:t>Obtain and review admission, financial aid materials and deadlines from each school to which you are applying</a:t>
            </a:r>
            <a:endParaRPr sz="2800" dirty="0"/>
          </a:p>
          <a:p>
            <a:pPr>
              <a:spcBef>
                <a:spcPts val="1400"/>
              </a:spcBef>
              <a:defRPr sz="2400"/>
            </a:pPr>
            <a:r>
              <a:rPr sz="2000" dirty="0"/>
              <a:t>Meet all application deadlines</a:t>
            </a:r>
            <a:endParaRPr sz="2800" dirty="0"/>
          </a:p>
          <a:p>
            <a:pPr marL="793750" lvl="1" indent="-336550">
              <a:spcBef>
                <a:spcPts val="1400"/>
              </a:spcBef>
              <a:defRPr sz="2400"/>
            </a:pPr>
            <a:r>
              <a:rPr sz="2000" dirty="0"/>
              <a:t>CSS Profile if applicable</a:t>
            </a:r>
            <a:endParaRPr sz="2400" dirty="0"/>
          </a:p>
          <a:p>
            <a:pPr marL="793750" lvl="1" indent="-336550">
              <a:spcBef>
                <a:spcPts val="1400"/>
              </a:spcBef>
              <a:defRPr sz="2400"/>
            </a:pPr>
            <a:r>
              <a:rPr sz="2000" dirty="0"/>
              <a:t>Complete the FAFSA and any other application materials required by the school or your state agency </a:t>
            </a:r>
            <a:endParaRPr lang="en-US" sz="2000" dirty="0" smtClean="0"/>
          </a:p>
          <a:p>
            <a:pPr marL="793750" lvl="1" indent="-336550">
              <a:spcBef>
                <a:spcPts val="1400"/>
              </a:spcBef>
              <a:defRPr sz="2400"/>
            </a:pPr>
            <a:r>
              <a:rPr sz="2000" dirty="0" smtClean="0"/>
              <a:t>NJ </a:t>
            </a:r>
            <a:r>
              <a:rPr sz="2000" dirty="0"/>
              <a:t>State deadlines for high school Class of 2024:</a:t>
            </a:r>
            <a:endParaRPr sz="2400" dirty="0"/>
          </a:p>
          <a:p>
            <a:pPr marL="0" lvl="1" indent="457200">
              <a:spcBef>
                <a:spcPts val="1200"/>
              </a:spcBef>
              <a:buSzTx/>
              <a:buNone/>
              <a:defRPr sz="2000">
                <a:solidFill>
                  <a:srgbClr val="660066"/>
                </a:solidFill>
              </a:defRPr>
            </a:pPr>
            <a:r>
              <a:rPr dirty="0"/>
              <a:t>September 15, 2024 for Fall ‘24 and Spring ‘25 semesters and </a:t>
            </a:r>
            <a:r>
              <a:rPr dirty="0" smtClean="0"/>
              <a:t>February </a:t>
            </a:r>
            <a:r>
              <a:rPr lang="en-US" dirty="0" smtClean="0"/>
              <a:t>	</a:t>
            </a:r>
            <a:r>
              <a:rPr dirty="0" smtClean="0"/>
              <a:t>15</a:t>
            </a:r>
            <a:r>
              <a:rPr dirty="0"/>
              <a:t>, 2025 for Spring ‘25 ONLY awards</a:t>
            </a:r>
            <a:endParaRPr sz="2200" dirty="0"/>
          </a:p>
          <a:p>
            <a:pPr marL="0" lvl="1" indent="457200">
              <a:spcBef>
                <a:spcPts val="1200"/>
              </a:spcBef>
              <a:buSzTx/>
              <a:buNone/>
              <a:defRPr sz="2000">
                <a:solidFill>
                  <a:srgbClr val="660066"/>
                </a:solidFill>
              </a:defRPr>
            </a:pPr>
            <a:r>
              <a:rPr lang="en-US" dirty="0" smtClean="0"/>
              <a:t> April </a:t>
            </a:r>
            <a:r>
              <a:rPr dirty="0" smtClean="0"/>
              <a:t>15</a:t>
            </a:r>
            <a:r>
              <a:rPr dirty="0"/>
              <a:t>, 2025 to renew your financial aid for Academic Year </a:t>
            </a:r>
            <a:r>
              <a:rPr dirty="0" smtClean="0"/>
              <a:t>2025-26</a:t>
            </a:r>
            <a:endParaRPr lang="en-US" dirty="0" smtClean="0"/>
          </a:p>
          <a:p>
            <a:pPr marL="0" indent="16329">
              <a:spcBef>
                <a:spcPts val="1200"/>
              </a:spcBef>
              <a:buSzTx/>
              <a:buNone/>
              <a:defRPr sz="2000">
                <a:solidFill>
                  <a:srgbClr val="660066"/>
                </a:solidFill>
              </a:defRPr>
            </a:pPr>
            <a:r>
              <a:rPr lang="en-US" sz="1700" i="1" dirty="0" smtClean="0"/>
              <a:t>Note: After 1</a:t>
            </a:r>
            <a:r>
              <a:rPr lang="en-US" sz="1700" i="1" baseline="30000" dirty="0" smtClean="0"/>
              <a:t>st</a:t>
            </a:r>
            <a:r>
              <a:rPr lang="en-US" sz="1700" i="1" dirty="0" smtClean="0"/>
              <a:t> year, students must renew ANNUALLY by April 15</a:t>
            </a:r>
            <a:r>
              <a:rPr lang="en-US" sz="1700" i="1" baseline="30000" dirty="0" smtClean="0"/>
              <a:t>th</a:t>
            </a:r>
            <a:r>
              <a:rPr lang="en-US" sz="1700" i="1" dirty="0" smtClean="0"/>
              <a:t> e.g., April 15, 2025 in first year for sophomore year, if the student received a State TAG award in the current year</a:t>
            </a:r>
            <a:r>
              <a:rPr lang="en-US" sz="1700" i="1" smtClean="0"/>
              <a:t>)</a:t>
            </a:r>
            <a:r>
              <a:rPr sz="1700" i="1" smtClean="0"/>
              <a:t> </a:t>
            </a:r>
            <a:endParaRPr lang="en-US" sz="1700" i="1" dirty="0" smtClean="0"/>
          </a:p>
        </p:txBody>
      </p:sp>
      <p:sp>
        <p:nvSpPr>
          <p:cNvPr id="428"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Tree>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26" name="Rectangle 2"/>
          <p:cNvSpPr txBox="1">
            <a:spLocks noGrp="1"/>
          </p:cNvSpPr>
          <p:nvPr>
            <p:ph type="title"/>
          </p:nvPr>
        </p:nvSpPr>
        <p:spPr>
          <a:prstGeom prst="rect">
            <a:avLst/>
          </a:prstGeom>
        </p:spPr>
        <p:txBody>
          <a:bodyPr>
            <a:normAutofit fontScale="90000"/>
          </a:bodyPr>
          <a:lstStyle/>
          <a:p>
            <a:r>
              <a:rPr lang="en-US" dirty="0" smtClean="0"/>
              <a:t>The College Financing Plan</a:t>
            </a:r>
            <a:br>
              <a:rPr lang="en-US" dirty="0" smtClean="0"/>
            </a:br>
            <a:r>
              <a:rPr lang="en-US" dirty="0" smtClean="0"/>
              <a:t>New Jersey Shopping Sheet</a:t>
            </a:r>
            <a:endParaRPr dirty="0"/>
          </a:p>
        </p:txBody>
      </p:sp>
      <p:sp>
        <p:nvSpPr>
          <p:cNvPr id="428"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
        <p:nvSpPr>
          <p:cNvPr id="8" name="Google Shape;401;p31"/>
          <p:cNvSpPr txBox="1">
            <a:spLocks/>
          </p:cNvSpPr>
          <p:nvPr/>
        </p:nvSpPr>
        <p:spPr>
          <a:xfrm>
            <a:off x="254991" y="1275987"/>
            <a:ext cx="4870923" cy="3949643"/>
          </a:xfrm>
          <a:prstGeom prst="rect">
            <a:avLst/>
          </a:prstGeom>
        </p:spPr>
        <p:txBody>
          <a:bodyPr spcFirstLastPara="1" vert="horz" wrap="square" lIns="0" tIns="0" rIns="0" bIns="0"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1800" dirty="0" smtClean="0"/>
              <a:t>Help families with net cost transparency</a:t>
            </a:r>
          </a:p>
          <a:p>
            <a:pPr fontAlgn="auto">
              <a:spcAft>
                <a:spcPts val="0"/>
              </a:spcAft>
              <a:defRPr/>
            </a:pPr>
            <a:r>
              <a:rPr lang="en-US" sz="1800" dirty="0" smtClean="0"/>
              <a:t>Separates the Cost of Attendance listing the direct and indirect costs</a:t>
            </a:r>
          </a:p>
          <a:p>
            <a:pPr fontAlgn="auto">
              <a:spcAft>
                <a:spcPts val="0"/>
              </a:spcAft>
              <a:defRPr/>
            </a:pPr>
            <a:r>
              <a:rPr lang="en-US" sz="1800" dirty="0" smtClean="0"/>
              <a:t>Grants &amp; Scholarships (no repayment required, “free money”)</a:t>
            </a:r>
          </a:p>
          <a:p>
            <a:pPr fontAlgn="auto">
              <a:spcAft>
                <a:spcPts val="0"/>
              </a:spcAft>
              <a:defRPr/>
            </a:pPr>
            <a:r>
              <a:rPr lang="en-US" sz="1800" dirty="0" smtClean="0"/>
              <a:t>Student Net Costs in center box</a:t>
            </a:r>
          </a:p>
          <a:p>
            <a:pPr fontAlgn="auto">
              <a:spcAft>
                <a:spcPts val="0"/>
              </a:spcAft>
              <a:defRPr/>
            </a:pPr>
            <a:r>
              <a:rPr lang="en-US" sz="1800" dirty="0" smtClean="0"/>
              <a:t>College coordinated work study employment</a:t>
            </a:r>
          </a:p>
          <a:p>
            <a:pPr fontAlgn="auto">
              <a:spcAft>
                <a:spcPts val="0"/>
              </a:spcAft>
              <a:defRPr/>
            </a:pPr>
            <a:r>
              <a:rPr lang="en-US" sz="1800" dirty="0" smtClean="0"/>
              <a:t>Federal Student Loans</a:t>
            </a:r>
          </a:p>
          <a:p>
            <a:pPr fontAlgn="auto">
              <a:spcAft>
                <a:spcPts val="0"/>
              </a:spcAft>
              <a:defRPr/>
            </a:pPr>
            <a:r>
              <a:rPr lang="en-US" sz="1800" dirty="0" smtClean="0"/>
              <a:t>If necessary, alternate loans</a:t>
            </a:r>
            <a:endParaRPr lang="en-US" sz="1800" dirty="0"/>
          </a:p>
        </p:txBody>
      </p:sp>
      <p:sp>
        <p:nvSpPr>
          <p:cNvPr id="10" name="TextBox 9"/>
          <p:cNvSpPr txBox="1"/>
          <p:nvPr/>
        </p:nvSpPr>
        <p:spPr>
          <a:xfrm>
            <a:off x="254992" y="5225630"/>
            <a:ext cx="4685898" cy="369332"/>
          </a:xfrm>
          <a:prstGeom prst="rect">
            <a:avLst/>
          </a:prstGeom>
          <a:noFill/>
        </p:spPr>
        <p:txBody>
          <a:bodyPr wrap="none" rtlCol="0">
            <a:spAutoFit/>
          </a:bodyPr>
          <a:lstStyle/>
          <a:p>
            <a:r>
              <a:rPr lang="en-US" sz="1800" dirty="0" smtClean="0"/>
              <a:t>Aid Offer must </a:t>
            </a:r>
            <a:r>
              <a:rPr lang="en-US" sz="1800" dirty="0"/>
              <a:t>replicate the Shopping Sheet</a:t>
            </a:r>
          </a:p>
        </p:txBody>
      </p:sp>
      <p:pic>
        <p:nvPicPr>
          <p:cNvPr id="2" name="Picture 1"/>
          <p:cNvPicPr>
            <a:picLocks noChangeAspect="1"/>
          </p:cNvPicPr>
          <p:nvPr/>
        </p:nvPicPr>
        <p:blipFill>
          <a:blip r:embed="rId3"/>
          <a:stretch>
            <a:fillRect/>
          </a:stretch>
        </p:blipFill>
        <p:spPr>
          <a:xfrm>
            <a:off x="5257323" y="1447886"/>
            <a:ext cx="3359139" cy="4384624"/>
          </a:xfrm>
          <a:prstGeom prst="rect">
            <a:avLst/>
          </a:prstGeom>
          <a:ln>
            <a:solidFill>
              <a:schemeClr val="tx1"/>
            </a:solidFill>
          </a:ln>
        </p:spPr>
      </p:pic>
    </p:spTree>
    <p:extLst>
      <p:ext uri="{BB962C8B-B14F-4D97-AF65-F5344CB8AC3E}">
        <p14:creationId xmlns:p14="http://schemas.microsoft.com/office/powerpoint/2010/main" val="712383519"/>
      </p:ext>
    </p:extLst>
  </p:cSld>
  <p:clrMapOvr>
    <a:masterClrMapping/>
  </p:clrMapOvr>
  <mc:AlternateContent xmlns:mc="http://schemas.openxmlformats.org/markup-compatibility/2006" xmlns:p14="http://schemas.microsoft.com/office/powerpoint/2010/main">
    <mc:Choice Requires="p14">
      <p:transition spd="slow">
        <p:wipe dir="r"/>
      </p:transition>
    </mc:Choice>
    <mc:Fallback xmlns="" xmlns:m="http://schemas.openxmlformats.org/officeDocument/2006/math"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3" name="Title 1"/>
          <p:cNvSpPr txBox="1">
            <a:spLocks noGrp="1"/>
          </p:cNvSpPr>
          <p:nvPr>
            <p:ph type="title"/>
          </p:nvPr>
        </p:nvSpPr>
        <p:spPr>
          <a:prstGeom prst="rect">
            <a:avLst/>
          </a:prstGeom>
        </p:spPr>
        <p:txBody>
          <a:bodyPr/>
          <a:lstStyle/>
          <a:p>
            <a:r>
              <a:t>Other Resources</a:t>
            </a:r>
          </a:p>
        </p:txBody>
      </p:sp>
      <p:sp>
        <p:nvSpPr>
          <p:cNvPr id="434" name="Content Placeholder 2"/>
          <p:cNvSpPr txBox="1">
            <a:spLocks noGrp="1"/>
          </p:cNvSpPr>
          <p:nvPr>
            <p:ph type="body" idx="4294967295"/>
          </p:nvPr>
        </p:nvSpPr>
        <p:spPr>
          <a:xfrm>
            <a:off x="1027152" y="1447476"/>
            <a:ext cx="7339481" cy="4297687"/>
          </a:xfrm>
          <a:prstGeom prst="rect">
            <a:avLst/>
          </a:prstGeom>
        </p:spPr>
        <p:txBody>
          <a:bodyPr/>
          <a:lstStyle/>
          <a:p>
            <a:pPr>
              <a:spcBef>
                <a:spcPts val="600"/>
              </a:spcBef>
              <a:defRPr sz="2800"/>
            </a:pPr>
            <a:r>
              <a:rPr dirty="0"/>
              <a:t>Outside Scholarships</a:t>
            </a:r>
          </a:p>
          <a:p>
            <a:pPr>
              <a:spcBef>
                <a:spcPts val="600"/>
              </a:spcBef>
              <a:defRPr sz="2800"/>
            </a:pPr>
            <a:r>
              <a:rPr dirty="0" smtClean="0"/>
              <a:t>Campus</a:t>
            </a:r>
            <a:r>
              <a:rPr lang="en-US" dirty="0" smtClean="0"/>
              <a:t>-</a:t>
            </a:r>
            <a:r>
              <a:rPr dirty="0" smtClean="0"/>
              <a:t>Administered </a:t>
            </a:r>
            <a:r>
              <a:rPr dirty="0"/>
              <a:t>Payment Plans</a:t>
            </a:r>
          </a:p>
          <a:p>
            <a:pPr>
              <a:spcBef>
                <a:spcPts val="600"/>
              </a:spcBef>
              <a:defRPr sz="2800"/>
            </a:pPr>
            <a:r>
              <a:rPr dirty="0"/>
              <a:t>Campus </a:t>
            </a:r>
            <a:r>
              <a:rPr dirty="0" smtClean="0"/>
              <a:t>Employment</a:t>
            </a:r>
            <a:r>
              <a:rPr lang="en-US" dirty="0" smtClean="0"/>
              <a:t> (including school-sponsored “work-study” jobs)</a:t>
            </a:r>
            <a:endParaRPr dirty="0"/>
          </a:p>
          <a:p>
            <a:pPr>
              <a:spcBef>
                <a:spcPts val="600"/>
              </a:spcBef>
              <a:defRPr sz="2800"/>
            </a:pPr>
            <a:r>
              <a:rPr dirty="0"/>
              <a:t>Specialized Campus Opportunities</a:t>
            </a:r>
          </a:p>
          <a:p>
            <a:pPr marL="274320" indent="0">
              <a:spcBef>
                <a:spcPts val="600"/>
              </a:spcBef>
              <a:buFontTx/>
              <a:buChar char="✓"/>
              <a:defRPr sz="2800"/>
            </a:pPr>
            <a:r>
              <a:rPr dirty="0"/>
              <a:t> </a:t>
            </a:r>
            <a:r>
              <a:rPr sz="2400" dirty="0"/>
              <a:t>Residential Advisors</a:t>
            </a:r>
          </a:p>
          <a:p>
            <a:pPr marL="274320" indent="0">
              <a:spcBef>
                <a:spcPts val="500"/>
              </a:spcBef>
              <a:buFontTx/>
              <a:buChar char="✓"/>
              <a:defRPr sz="2400"/>
            </a:pPr>
            <a:r>
              <a:rPr dirty="0"/>
              <a:t> Student Ambassadors</a:t>
            </a:r>
          </a:p>
          <a:p>
            <a:pPr marL="274320" indent="0">
              <a:spcBef>
                <a:spcPts val="500"/>
              </a:spcBef>
              <a:buFontTx/>
              <a:buChar char="✓"/>
              <a:defRPr sz="2400"/>
            </a:pPr>
            <a:r>
              <a:rPr dirty="0"/>
              <a:t> Student Tour Guides</a:t>
            </a:r>
          </a:p>
          <a:p>
            <a:pPr marL="274320" indent="0">
              <a:spcBef>
                <a:spcPts val="500"/>
              </a:spcBef>
              <a:buFontTx/>
              <a:buChar char="✓"/>
              <a:defRPr sz="2400"/>
            </a:pPr>
            <a:r>
              <a:rPr dirty="0"/>
              <a:t> </a:t>
            </a:r>
            <a:r>
              <a:rPr dirty="0" smtClean="0"/>
              <a:t>Internships/C</a:t>
            </a:r>
            <a:r>
              <a:rPr lang="en-US" dirty="0"/>
              <a:t>o</a:t>
            </a:r>
            <a:r>
              <a:rPr dirty="0" smtClean="0"/>
              <a:t>-</a:t>
            </a:r>
            <a:r>
              <a:rPr lang="en-US" dirty="0" smtClean="0"/>
              <a:t>op</a:t>
            </a:r>
            <a:r>
              <a:rPr dirty="0" smtClean="0"/>
              <a:t>’</a:t>
            </a:r>
            <a:r>
              <a:rPr lang="en-US" dirty="0" smtClean="0"/>
              <a:t>s</a:t>
            </a:r>
            <a:endParaRPr dirty="0"/>
          </a:p>
        </p:txBody>
      </p:sp>
      <p:sp>
        <p:nvSpPr>
          <p:cNvPr id="435"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38" name="Title 1"/>
          <p:cNvSpPr txBox="1">
            <a:spLocks noGrp="1"/>
          </p:cNvSpPr>
          <p:nvPr>
            <p:ph type="title"/>
          </p:nvPr>
        </p:nvSpPr>
        <p:spPr>
          <a:prstGeom prst="rect">
            <a:avLst/>
          </a:prstGeom>
        </p:spPr>
        <p:txBody>
          <a:bodyPr/>
          <a:lstStyle/>
          <a:p>
            <a:r>
              <a:t>Private Scholarship Search</a:t>
            </a:r>
          </a:p>
        </p:txBody>
      </p:sp>
      <p:sp>
        <p:nvSpPr>
          <p:cNvPr id="439" name="Content Placeholder 3"/>
          <p:cNvSpPr txBox="1">
            <a:spLocks noGrp="1"/>
          </p:cNvSpPr>
          <p:nvPr>
            <p:ph type="body" idx="4294967295"/>
          </p:nvPr>
        </p:nvSpPr>
        <p:spPr>
          <a:xfrm>
            <a:off x="985867" y="1600800"/>
            <a:ext cx="7516898" cy="4525963"/>
          </a:xfrm>
          <a:prstGeom prst="rect">
            <a:avLst/>
          </a:prstGeom>
        </p:spPr>
        <p:txBody>
          <a:bodyPr/>
          <a:lstStyle/>
          <a:p>
            <a:pPr>
              <a:spcBef>
                <a:spcPts val="500"/>
              </a:spcBef>
              <a:defRPr sz="2400"/>
            </a:pPr>
            <a:r>
              <a:t>Institution/college web sites</a:t>
            </a:r>
          </a:p>
          <a:p>
            <a:pPr>
              <a:spcBef>
                <a:spcPts val="500"/>
              </a:spcBef>
              <a:defRPr sz="2400"/>
            </a:pPr>
            <a:r>
              <a:t>Local library resources</a:t>
            </a:r>
          </a:p>
          <a:p>
            <a:pPr>
              <a:spcBef>
                <a:spcPts val="500"/>
              </a:spcBef>
              <a:defRPr sz="2400"/>
            </a:pPr>
            <a:r>
              <a:t>Local businesses, civic organizations and churches</a:t>
            </a:r>
          </a:p>
          <a:p>
            <a:pPr marL="742950" lvl="1" indent="-285750">
              <a:spcBef>
                <a:spcPts val="400"/>
              </a:spcBef>
              <a:buFontTx/>
              <a:buChar char="✓"/>
              <a:defRPr sz="2000"/>
            </a:pPr>
            <a:r>
              <a:t>Check with your High School guidance office</a:t>
            </a:r>
            <a:endParaRPr sz="2800"/>
          </a:p>
          <a:p>
            <a:pPr>
              <a:spcBef>
                <a:spcPts val="500"/>
              </a:spcBef>
              <a:defRPr sz="2400"/>
            </a:pPr>
            <a:r>
              <a:t>Parent’s employer(s)</a:t>
            </a:r>
          </a:p>
          <a:p>
            <a:pPr>
              <a:spcBef>
                <a:spcPts val="500"/>
              </a:spcBef>
              <a:defRPr sz="2400"/>
            </a:pPr>
            <a:r>
              <a:t>www.hesaa.org</a:t>
            </a:r>
          </a:p>
          <a:p>
            <a:pPr>
              <a:spcBef>
                <a:spcPts val="500"/>
              </a:spcBef>
              <a:defRPr sz="2400"/>
            </a:pPr>
            <a:r>
              <a:t>www.fastweb.com</a:t>
            </a:r>
          </a:p>
          <a:p>
            <a:pPr>
              <a:spcBef>
                <a:spcPts val="500"/>
              </a:spcBef>
              <a:defRPr sz="2400"/>
            </a:pPr>
            <a:r>
              <a:t>www.collegeboard.org</a:t>
            </a:r>
          </a:p>
          <a:p>
            <a:pPr>
              <a:spcBef>
                <a:spcPts val="500"/>
              </a:spcBef>
              <a:defRPr sz="2400"/>
            </a:pPr>
            <a:r>
              <a:t>www.mappingyourfuture.org</a:t>
            </a:r>
          </a:p>
        </p:txBody>
      </p:sp>
      <p:pic>
        <p:nvPicPr>
          <p:cNvPr id="440" name="Picture 4" descr="Picture 4"/>
          <p:cNvPicPr>
            <a:picLocks noChangeAspect="1"/>
          </p:cNvPicPr>
          <p:nvPr/>
        </p:nvPicPr>
        <p:blipFill>
          <a:blip r:embed="rId2">
            <a:extLst/>
          </a:blip>
          <a:stretch>
            <a:fillRect/>
          </a:stretch>
        </p:blipFill>
        <p:spPr>
          <a:xfrm>
            <a:off x="5791200" y="3733800"/>
            <a:ext cx="2882900" cy="1770064"/>
          </a:xfrm>
          <a:prstGeom prst="rect">
            <a:avLst/>
          </a:prstGeom>
          <a:ln w="12700">
            <a:miter lim="400000"/>
          </a:ln>
          <a:effectLst>
            <a:outerShdw blurRad="190500" dist="12700" dir="5400000" rotWithShape="0">
              <a:srgbClr val="000000"/>
            </a:outerShdw>
          </a:effectLst>
        </p:spPr>
      </p:pic>
      <p:sp>
        <p:nvSpPr>
          <p:cNvPr id="44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44" name="Title 1"/>
          <p:cNvSpPr txBox="1">
            <a:spLocks noGrp="1"/>
          </p:cNvSpPr>
          <p:nvPr>
            <p:ph type="title"/>
          </p:nvPr>
        </p:nvSpPr>
        <p:spPr>
          <a:xfrm>
            <a:off x="-17513" y="274638"/>
            <a:ext cx="9179026" cy="1143001"/>
          </a:xfrm>
          <a:prstGeom prst="rect">
            <a:avLst/>
          </a:prstGeom>
        </p:spPr>
        <p:txBody>
          <a:bodyPr/>
          <a:lstStyle/>
          <a:p>
            <a:r>
              <a:rPr dirty="0"/>
              <a:t>NJBEST 529 College Savings Plan</a:t>
            </a:r>
          </a:p>
        </p:txBody>
      </p:sp>
      <p:sp>
        <p:nvSpPr>
          <p:cNvPr id="445" name="Rectangle 3"/>
          <p:cNvSpPr txBox="1">
            <a:spLocks noGrp="1"/>
          </p:cNvSpPr>
          <p:nvPr>
            <p:ph type="body" sz="half" idx="4294967295"/>
          </p:nvPr>
        </p:nvSpPr>
        <p:spPr>
          <a:xfrm>
            <a:off x="554290" y="2874097"/>
            <a:ext cx="8341370" cy="2945678"/>
          </a:xfrm>
          <a:prstGeom prst="rect">
            <a:avLst/>
          </a:prstGeom>
        </p:spPr>
        <p:txBody>
          <a:bodyPr>
            <a:normAutofit fontScale="92500" lnSpcReduction="10000"/>
          </a:bodyPr>
          <a:lstStyle/>
          <a:p>
            <a:pPr marL="305180" indent="-305180" defTabSz="406908">
              <a:spcBef>
                <a:spcPts val="1000"/>
              </a:spcBef>
              <a:defRPr sz="2136"/>
            </a:pPr>
            <a:r>
              <a:rPr dirty="0"/>
              <a:t>HESAA awards a one-time scholarship ranging from </a:t>
            </a:r>
            <a:br>
              <a:rPr dirty="0"/>
            </a:br>
            <a:r>
              <a:rPr dirty="0"/>
              <a:t>$1,000 - $3,000 to NJBEST beneficiaries who enroll in a </a:t>
            </a:r>
            <a:br>
              <a:rPr dirty="0"/>
            </a:br>
            <a:r>
              <a:rPr dirty="0"/>
              <a:t>New Jersey </a:t>
            </a:r>
            <a:r>
              <a:rPr dirty="0" smtClean="0"/>
              <a:t>institution</a:t>
            </a:r>
            <a:r>
              <a:rPr lang="en-US" dirty="0" smtClean="0"/>
              <a:t> after making contributions to an account for at least 4 years</a:t>
            </a:r>
            <a:endParaRPr dirty="0"/>
          </a:p>
          <a:p>
            <a:pPr marL="305180" indent="-305180" defTabSz="406908">
              <a:spcBef>
                <a:spcPts val="1000"/>
              </a:spcBef>
              <a:defRPr sz="2136"/>
            </a:pPr>
            <a:r>
              <a:rPr dirty="0"/>
              <a:t>NJBEST offers a matching grant up to $750 for new accounts</a:t>
            </a:r>
          </a:p>
          <a:p>
            <a:pPr marL="305180" indent="-305180" defTabSz="406908">
              <a:spcBef>
                <a:spcPts val="1000"/>
              </a:spcBef>
              <a:defRPr sz="2136"/>
            </a:pPr>
            <a:r>
              <a:rPr dirty="0"/>
              <a:t>State tax </a:t>
            </a:r>
            <a:r>
              <a:rPr lang="en-US" dirty="0" smtClean="0"/>
              <a:t>deduction for </a:t>
            </a:r>
            <a:r>
              <a:rPr dirty="0" smtClean="0"/>
              <a:t>up </a:t>
            </a:r>
            <a:r>
              <a:rPr dirty="0"/>
              <a:t>to $</a:t>
            </a:r>
            <a:r>
              <a:rPr dirty="0" smtClean="0"/>
              <a:t>10,000</a:t>
            </a:r>
            <a:r>
              <a:rPr lang="en-US" dirty="0" smtClean="0"/>
              <a:t> in annual contributions to an account</a:t>
            </a:r>
            <a:r>
              <a:rPr dirty="0"/>
              <a:t/>
            </a:r>
            <a:br>
              <a:rPr dirty="0"/>
            </a:br>
            <a:r>
              <a:rPr dirty="0"/>
              <a:t/>
            </a:r>
            <a:br>
              <a:rPr dirty="0"/>
            </a:br>
            <a:r>
              <a:rPr dirty="0"/>
              <a:t>To Learn More: </a:t>
            </a:r>
            <a:r>
              <a:rPr u="sng" dirty="0">
                <a:solidFill>
                  <a:srgbClr val="8BC814"/>
                </a:solidFill>
                <a:uFill>
                  <a:solidFill>
                    <a:srgbClr val="8BC814"/>
                  </a:solidFill>
                </a:uFill>
                <a:hlinkClick r:id="rId3"/>
              </a:rPr>
              <a:t>https://www.hesaa.org/pages/NJBESTHome.aspx</a:t>
            </a:r>
          </a:p>
        </p:txBody>
      </p:sp>
      <p:sp>
        <p:nvSpPr>
          <p:cNvPr id="446"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pic>
        <p:nvPicPr>
          <p:cNvPr id="447" name="NJBEST.png" descr="NJBEST.png"/>
          <p:cNvPicPr>
            <a:picLocks noChangeAspect="1"/>
          </p:cNvPicPr>
          <p:nvPr/>
        </p:nvPicPr>
        <p:blipFill>
          <a:blip r:embed="rId4">
            <a:extLst/>
          </a:blip>
          <a:stretch>
            <a:fillRect/>
          </a:stretch>
        </p:blipFill>
        <p:spPr>
          <a:xfrm>
            <a:off x="3513064" y="1456823"/>
            <a:ext cx="2117872" cy="114300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52" name="Rectangle 2"/>
          <p:cNvSpPr txBox="1">
            <a:spLocks noGrp="1"/>
          </p:cNvSpPr>
          <p:nvPr>
            <p:ph type="title"/>
          </p:nvPr>
        </p:nvSpPr>
        <p:spPr>
          <a:xfrm>
            <a:off x="38901" y="279400"/>
            <a:ext cx="9066198" cy="1406911"/>
          </a:xfrm>
          <a:prstGeom prst="rect">
            <a:avLst/>
          </a:prstGeom>
        </p:spPr>
        <p:txBody>
          <a:bodyPr/>
          <a:lstStyle/>
          <a:p>
            <a:r>
              <a:t>Apply for State Aid Workshops </a:t>
            </a:r>
            <a:br/>
            <a:r>
              <a:t>&amp; Webinars</a:t>
            </a:r>
          </a:p>
        </p:txBody>
      </p:sp>
      <p:sp>
        <p:nvSpPr>
          <p:cNvPr id="453"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pic>
        <p:nvPicPr>
          <p:cNvPr id="454" name="Picture 2" descr="Picture 2"/>
          <p:cNvPicPr>
            <a:picLocks noChangeAspect="1"/>
          </p:cNvPicPr>
          <p:nvPr/>
        </p:nvPicPr>
        <p:blipFill>
          <a:blip r:embed="rId2">
            <a:extLst/>
          </a:blip>
          <a:stretch>
            <a:fillRect/>
          </a:stretch>
        </p:blipFill>
        <p:spPr>
          <a:xfrm>
            <a:off x="240430" y="4808294"/>
            <a:ext cx="8739340" cy="1028158"/>
          </a:xfrm>
          <a:prstGeom prst="rect">
            <a:avLst/>
          </a:prstGeom>
          <a:ln>
            <a:solidFill>
              <a:srgbClr val="000000"/>
            </a:solidFill>
          </a:ln>
        </p:spPr>
      </p:pic>
      <p:sp>
        <p:nvSpPr>
          <p:cNvPr id="455" name="TextBox 4"/>
          <p:cNvSpPr txBox="1"/>
          <p:nvPr/>
        </p:nvSpPr>
        <p:spPr>
          <a:xfrm>
            <a:off x="1023570" y="2081025"/>
            <a:ext cx="1548407" cy="350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u="sng"/>
            </a:lvl1pPr>
          </a:lstStyle>
          <a:p>
            <a:r>
              <a:t>Live Webinars</a:t>
            </a:r>
          </a:p>
        </p:txBody>
      </p:sp>
      <p:sp>
        <p:nvSpPr>
          <p:cNvPr id="456" name="TextBox 5"/>
          <p:cNvSpPr txBox="1"/>
          <p:nvPr/>
        </p:nvSpPr>
        <p:spPr>
          <a:xfrm>
            <a:off x="3008813" y="4354098"/>
            <a:ext cx="3452602"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800" b="1" u="sng"/>
            </a:lvl1pPr>
          </a:lstStyle>
          <a:p>
            <a:r>
              <a:t>Pre-recorded Webinars</a:t>
            </a:r>
          </a:p>
        </p:txBody>
      </p:sp>
      <p:pic>
        <p:nvPicPr>
          <p:cNvPr id="457" name="Picture 2" descr="Picture 2"/>
          <p:cNvPicPr>
            <a:picLocks noChangeAspect="1"/>
          </p:cNvPicPr>
          <p:nvPr/>
        </p:nvPicPr>
        <p:blipFill>
          <a:blip r:embed="rId3">
            <a:extLst/>
          </a:blip>
          <a:stretch>
            <a:fillRect/>
          </a:stretch>
        </p:blipFill>
        <p:spPr>
          <a:xfrm>
            <a:off x="2674241" y="1649504"/>
            <a:ext cx="4934217" cy="1213706"/>
          </a:xfrm>
          <a:prstGeom prst="rect">
            <a:avLst/>
          </a:prstGeom>
          <a:ln w="12700">
            <a:miter lim="400000"/>
          </a:ln>
          <a:effectLst>
            <a:outerShdw blurRad="190500" dist="12700" dir="5400000" rotWithShape="0">
              <a:srgbClr val="000000"/>
            </a:outerShdw>
          </a:effectLst>
        </p:spPr>
      </p:pic>
      <p:sp>
        <p:nvSpPr>
          <p:cNvPr id="458" name="TextBox 7"/>
          <p:cNvSpPr txBox="1"/>
          <p:nvPr/>
        </p:nvSpPr>
        <p:spPr>
          <a:xfrm>
            <a:off x="425306" y="2992705"/>
            <a:ext cx="8619616" cy="156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pPr>
            <a:r>
              <a:rPr dirty="0"/>
              <a:t>The 2024-2025 </a:t>
            </a:r>
            <a:r>
              <a:rPr u="sng" dirty="0">
                <a:solidFill>
                  <a:srgbClr val="8BC814"/>
                </a:solidFill>
                <a:uFill>
                  <a:solidFill>
                    <a:srgbClr val="8BC814"/>
                  </a:solidFill>
                </a:uFill>
                <a:hlinkClick r:id="rId4"/>
              </a:rPr>
              <a:t>Free Application for Federal Student Aid (FAFSA</a:t>
            </a:r>
            <a:r>
              <a:rPr u="sng" baseline="30500" dirty="0">
                <a:solidFill>
                  <a:srgbClr val="8BC814"/>
                </a:solidFill>
                <a:uFill>
                  <a:solidFill>
                    <a:srgbClr val="8BC814"/>
                  </a:solidFill>
                </a:uFill>
                <a:hlinkClick r:id="rId4"/>
              </a:rPr>
              <a:t>®</a:t>
            </a:r>
            <a:r>
              <a:rPr u="sng" dirty="0">
                <a:solidFill>
                  <a:srgbClr val="8BC814"/>
                </a:solidFill>
                <a:uFill>
                  <a:solidFill>
                    <a:srgbClr val="8BC814"/>
                  </a:solidFill>
                </a:uFill>
                <a:hlinkClick r:id="rId4"/>
              </a:rPr>
              <a:t>)</a:t>
            </a:r>
            <a:r>
              <a:rPr/>
              <a:t> </a:t>
            </a:r>
            <a:r>
              <a:rPr smtClean="0"/>
              <a:t>open</a:t>
            </a:r>
            <a:r>
              <a:rPr lang="en-US" smtClean="0"/>
              <a:t>s</a:t>
            </a:r>
            <a:r>
              <a:rPr smtClean="0"/>
              <a:t> </a:t>
            </a:r>
            <a:r>
              <a:rPr dirty="0"/>
              <a:t>December 2023.</a:t>
            </a:r>
          </a:p>
          <a:p>
            <a:pPr>
              <a:defRPr sz="1600"/>
            </a:pPr>
            <a:r>
              <a:rPr dirty="0"/>
              <a:t/>
            </a:r>
            <a:br>
              <a:rPr dirty="0"/>
            </a:br>
            <a:r>
              <a:rPr dirty="0"/>
              <a:t>Most colleges and universities provide FAFSA</a:t>
            </a:r>
            <a:r>
              <a:rPr baseline="30500" dirty="0"/>
              <a:t>®</a:t>
            </a:r>
            <a:r>
              <a:rPr dirty="0"/>
              <a:t> Completion Workshops to assist families with completing the FAFSA</a:t>
            </a:r>
            <a:r>
              <a:rPr baseline="30500" dirty="0"/>
              <a:t>®</a:t>
            </a:r>
            <a:r>
              <a:rPr dirty="0"/>
              <a:t> application. For FAFSA</a:t>
            </a:r>
            <a:r>
              <a:rPr baseline="30500" dirty="0"/>
              <a:t>®</a:t>
            </a:r>
            <a:r>
              <a:rPr dirty="0"/>
              <a:t> Virtual Workshops dates please check your local high school or college. You are also invited to join one of HESAA’s virtual events.</a:t>
            </a:r>
            <a:br>
              <a:rPr dirty="0"/>
            </a:br>
            <a:endParaRPr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oter Placeholder 2"/>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1" name="Slide Number Placeholder 1"/>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
        <p:nvSpPr>
          <p:cNvPr id="462" name="Title 3"/>
          <p:cNvSpPr txBox="1">
            <a:spLocks noGrp="1"/>
          </p:cNvSpPr>
          <p:nvPr>
            <p:ph type="title"/>
          </p:nvPr>
        </p:nvSpPr>
        <p:spPr>
          <a:prstGeom prst="rect">
            <a:avLst/>
          </a:prstGeom>
        </p:spPr>
        <p:txBody>
          <a:bodyPr/>
          <a:lstStyle/>
          <a:p>
            <a:r>
              <a:t>Publications</a:t>
            </a:r>
          </a:p>
        </p:txBody>
      </p:sp>
      <p:pic>
        <p:nvPicPr>
          <p:cNvPr id="463" name="Picture 5" descr="Picture 5"/>
          <p:cNvPicPr>
            <a:picLocks noChangeAspect="1"/>
          </p:cNvPicPr>
          <p:nvPr/>
        </p:nvPicPr>
        <p:blipFill>
          <a:blip r:embed="rId2">
            <a:extLst/>
          </a:blip>
          <a:stretch>
            <a:fillRect/>
          </a:stretch>
        </p:blipFill>
        <p:spPr>
          <a:xfrm>
            <a:off x="304800" y="1417637"/>
            <a:ext cx="8491287" cy="396261"/>
          </a:xfrm>
          <a:prstGeom prst="rect">
            <a:avLst/>
          </a:prstGeom>
          <a:ln w="12700">
            <a:miter lim="400000"/>
          </a:ln>
        </p:spPr>
      </p:pic>
      <p:pic>
        <p:nvPicPr>
          <p:cNvPr id="464" name="Picture 7" descr="Picture 7"/>
          <p:cNvPicPr>
            <a:picLocks noChangeAspect="1"/>
          </p:cNvPicPr>
          <p:nvPr/>
        </p:nvPicPr>
        <p:blipFill>
          <a:blip r:embed="rId3">
            <a:extLst/>
          </a:blip>
          <a:stretch>
            <a:fillRect/>
          </a:stretch>
        </p:blipFill>
        <p:spPr>
          <a:xfrm>
            <a:off x="277246" y="2305056"/>
            <a:ext cx="4462799" cy="2771155"/>
          </a:xfrm>
          <a:prstGeom prst="rect">
            <a:avLst/>
          </a:prstGeom>
          <a:ln>
            <a:solidFill>
              <a:srgbClr val="000000"/>
            </a:solidFill>
          </a:ln>
          <a:effectLst>
            <a:outerShdw blurRad="190500" dist="12700" dir="5400000" rotWithShape="0">
              <a:srgbClr val="000000"/>
            </a:outerShdw>
          </a:effectLst>
        </p:spPr>
      </p:pic>
      <p:pic>
        <p:nvPicPr>
          <p:cNvPr id="465" name="Picture 8" descr="Picture 8"/>
          <p:cNvPicPr>
            <a:picLocks noChangeAspect="1"/>
          </p:cNvPicPr>
          <p:nvPr/>
        </p:nvPicPr>
        <p:blipFill>
          <a:blip r:embed="rId4">
            <a:extLst/>
          </a:blip>
          <a:stretch>
            <a:fillRect/>
          </a:stretch>
        </p:blipFill>
        <p:spPr>
          <a:xfrm>
            <a:off x="4985711" y="2308576"/>
            <a:ext cx="3881043" cy="2764115"/>
          </a:xfrm>
          <a:prstGeom prst="rect">
            <a:avLst/>
          </a:prstGeom>
          <a:ln>
            <a:solidFill>
              <a:srgbClr val="000000"/>
            </a:solidFill>
          </a:ln>
          <a:effectLst>
            <a:outerShdw blurRad="190500" dist="12700" dir="5400000" rotWithShape="0">
              <a:srgbClr val="000000"/>
            </a:outerShdw>
          </a:effectLst>
        </p:spPr>
      </p:pic>
      <p:sp>
        <p:nvSpPr>
          <p:cNvPr id="466" name="Rectangle 9"/>
          <p:cNvSpPr/>
          <p:nvPr/>
        </p:nvSpPr>
        <p:spPr>
          <a:xfrm>
            <a:off x="2732023" y="1307591"/>
            <a:ext cx="3794760" cy="585217"/>
          </a:xfrm>
          <a:prstGeom prst="rect">
            <a:avLst/>
          </a:prstGeom>
          <a:ln w="28575">
            <a:solidFill>
              <a:srgbClr val="FF0000"/>
            </a:solidFill>
          </a:ln>
          <a:effectLst>
            <a:outerShdw blurRad="38100" dist="23000" dir="5400000" rotWithShape="0">
              <a:srgbClr val="000000">
                <a:alpha val="35000"/>
              </a:srgbClr>
            </a:outerShdw>
          </a:effectLst>
        </p:spPr>
        <p:txBody>
          <a:bodyPr lIns="45719" rIns="45719" anchor="ctr"/>
          <a:lstStyle/>
          <a:p>
            <a:pPr algn="ctr">
              <a:defRPr>
                <a:solidFill>
                  <a:srgbClr val="FFFFFF"/>
                </a:solidFill>
              </a:defRPr>
            </a:pPr>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469" name="Rectangle 2"/>
          <p:cNvSpPr txBox="1">
            <a:spLocks noGrp="1"/>
          </p:cNvSpPr>
          <p:nvPr>
            <p:ph type="title"/>
          </p:nvPr>
        </p:nvSpPr>
        <p:spPr>
          <a:prstGeom prst="rect">
            <a:avLst/>
          </a:prstGeom>
        </p:spPr>
        <p:txBody>
          <a:bodyPr/>
          <a:lstStyle/>
          <a:p>
            <a:r>
              <a:t>HESAA Services</a:t>
            </a:r>
          </a:p>
        </p:txBody>
      </p:sp>
      <p:sp>
        <p:nvSpPr>
          <p:cNvPr id="470" name="Rectangle 3"/>
          <p:cNvSpPr txBox="1">
            <a:spLocks noGrp="1"/>
          </p:cNvSpPr>
          <p:nvPr>
            <p:ph type="body" idx="4294967295"/>
          </p:nvPr>
        </p:nvSpPr>
        <p:spPr>
          <a:xfrm>
            <a:off x="695325" y="1512846"/>
            <a:ext cx="7696200" cy="4335505"/>
          </a:xfrm>
          <a:prstGeom prst="rect">
            <a:avLst/>
          </a:prstGeom>
        </p:spPr>
        <p:txBody>
          <a:bodyPr/>
          <a:lstStyle/>
          <a:p>
            <a:pPr>
              <a:lnSpc>
                <a:spcPct val="80000"/>
              </a:lnSpc>
              <a:spcBef>
                <a:spcPts val="1300"/>
              </a:spcBef>
              <a:defRPr sz="2200"/>
            </a:pPr>
            <a:r>
              <a:t>Customer Care Center 	</a:t>
            </a:r>
          </a:p>
          <a:p>
            <a:pPr marL="0" lvl="1" indent="457200">
              <a:lnSpc>
                <a:spcPct val="80000"/>
              </a:lnSpc>
              <a:spcBef>
                <a:spcPts val="1300"/>
              </a:spcBef>
              <a:buSzTx/>
              <a:buNone/>
              <a:defRPr sz="2200"/>
            </a:pPr>
            <a:r>
              <a:rPr u="sng">
                <a:solidFill>
                  <a:srgbClr val="8BC814"/>
                </a:solidFill>
                <a:uFill>
                  <a:solidFill>
                    <a:srgbClr val="8BC814"/>
                  </a:solidFill>
                </a:uFill>
                <a:hlinkClick r:id="rId2"/>
              </a:rPr>
              <a:t>CustomerCare@hesaa.org</a:t>
            </a:r>
          </a:p>
          <a:p>
            <a:pPr marL="285750" lvl="1" indent="171450">
              <a:lnSpc>
                <a:spcPct val="80000"/>
              </a:lnSpc>
              <a:spcBef>
                <a:spcPts val="1100"/>
              </a:spcBef>
              <a:buSzTx/>
              <a:buNone/>
              <a:defRPr sz="1900"/>
            </a:pPr>
            <a:r>
              <a:t>609-584-4480</a:t>
            </a:r>
          </a:p>
          <a:p>
            <a:pPr marL="285750" lvl="1" indent="171450">
              <a:lnSpc>
                <a:spcPct val="80000"/>
              </a:lnSpc>
              <a:spcBef>
                <a:spcPts val="1100"/>
              </a:spcBef>
              <a:buSzTx/>
              <a:buNone/>
              <a:defRPr sz="1900"/>
            </a:pPr>
            <a:r>
              <a:t>Monday – Thursday  8:30 – 8 and Friday 8:30 – 5:00</a:t>
            </a:r>
          </a:p>
          <a:p>
            <a:pPr>
              <a:lnSpc>
                <a:spcPct val="80000"/>
              </a:lnSpc>
              <a:spcBef>
                <a:spcPts val="1300"/>
              </a:spcBef>
              <a:defRPr sz="2200"/>
            </a:pPr>
            <a:r>
              <a:t>Online Resources</a:t>
            </a:r>
          </a:p>
          <a:p>
            <a:pPr marL="285750" lvl="1" indent="171450">
              <a:lnSpc>
                <a:spcPct val="80000"/>
              </a:lnSpc>
              <a:spcBef>
                <a:spcPts val="1100"/>
              </a:spcBef>
              <a:buSzTx/>
              <a:buNone/>
              <a:defRPr sz="1900"/>
            </a:pPr>
            <a:r>
              <a:rPr u="sng">
                <a:solidFill>
                  <a:srgbClr val="8BC814"/>
                </a:solidFill>
                <a:uFill>
                  <a:solidFill>
                    <a:srgbClr val="8BC814"/>
                  </a:solidFill>
                </a:uFill>
                <a:hlinkClick r:id="rId3"/>
              </a:rPr>
              <a:t>www.hesaa.org</a:t>
            </a:r>
          </a:p>
          <a:p>
            <a:pPr marL="285750" lvl="1" indent="171450">
              <a:lnSpc>
                <a:spcPct val="80000"/>
              </a:lnSpc>
              <a:spcBef>
                <a:spcPts val="1100"/>
              </a:spcBef>
              <a:buSzTx/>
              <a:buNone/>
              <a:defRPr sz="1900"/>
            </a:pPr>
            <a:r>
              <a:rPr u="sng">
                <a:solidFill>
                  <a:srgbClr val="8BC814"/>
                </a:solidFill>
                <a:uFill>
                  <a:solidFill>
                    <a:srgbClr val="8BC814"/>
                  </a:solidFill>
                </a:uFill>
                <a:hlinkClick r:id="rId4"/>
              </a:rPr>
              <a:t>www.njgrants.org</a:t>
            </a:r>
          </a:p>
          <a:p>
            <a:pPr marL="285750" lvl="1" indent="171450">
              <a:lnSpc>
                <a:spcPct val="80000"/>
              </a:lnSpc>
              <a:spcBef>
                <a:spcPts val="1100"/>
              </a:spcBef>
              <a:buSzTx/>
              <a:buNone/>
              <a:defRPr sz="1900"/>
            </a:pPr>
            <a:r>
              <a:rPr u="sng">
                <a:solidFill>
                  <a:srgbClr val="8BC814"/>
                </a:solidFill>
                <a:uFill>
                  <a:solidFill>
                    <a:srgbClr val="8BC814"/>
                  </a:solidFill>
                </a:uFill>
                <a:hlinkClick r:id="rId5"/>
              </a:rPr>
              <a:t>www.njclass.org</a:t>
            </a:r>
          </a:p>
          <a:p>
            <a:pPr marL="285750" lvl="1" indent="171450">
              <a:lnSpc>
                <a:spcPct val="80000"/>
              </a:lnSpc>
              <a:spcBef>
                <a:spcPts val="1100"/>
              </a:spcBef>
              <a:buSzTx/>
              <a:buNone/>
              <a:defRPr sz="1900"/>
            </a:pPr>
            <a:r>
              <a:rPr u="sng">
                <a:solidFill>
                  <a:srgbClr val="8BC814"/>
                </a:solidFill>
                <a:uFill>
                  <a:solidFill>
                    <a:srgbClr val="8BC814"/>
                  </a:solidFill>
                </a:uFill>
                <a:hlinkClick r:id="rId6"/>
              </a:rPr>
              <a:t>https://njfams.hesaa.org</a:t>
            </a:r>
          </a:p>
          <a:p>
            <a:pPr marL="0" lvl="1" indent="457200">
              <a:lnSpc>
                <a:spcPct val="80000"/>
              </a:lnSpc>
              <a:spcBef>
                <a:spcPts val="1100"/>
              </a:spcBef>
              <a:buSzTx/>
              <a:buNone/>
              <a:defRPr sz="1900"/>
            </a:pPr>
            <a:r>
              <a:rPr u="sng">
                <a:solidFill>
                  <a:srgbClr val="8BC814"/>
                </a:solidFill>
                <a:uFill>
                  <a:solidFill>
                    <a:srgbClr val="8BC814"/>
                  </a:solidFill>
                </a:uFill>
                <a:hlinkClick r:id="rId7"/>
              </a:rPr>
              <a:t>www.hesaa.org/pages/financialaidhub</a:t>
            </a:r>
          </a:p>
        </p:txBody>
      </p:sp>
      <p:sp>
        <p:nvSpPr>
          <p:cNvPr id="471" name="Slide Number Placeholder 5"/>
          <p:cNvSpPr txBox="1">
            <a:spLocks noGrp="1"/>
          </p:cNvSpPr>
          <p:nvPr>
            <p:ph type="sldNum" sz="quarter" idx="2"/>
          </p:nvPr>
        </p:nvSpPr>
        <p:spPr>
          <a:xfrm>
            <a:off x="8751331" y="6273934"/>
            <a:ext cx="231277"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pic>
        <p:nvPicPr>
          <p:cNvPr id="474" name="Picture 2" descr="Picture 2"/>
          <p:cNvPicPr>
            <a:picLocks noChangeAspect="1"/>
          </p:cNvPicPr>
          <p:nvPr/>
        </p:nvPicPr>
        <p:blipFill>
          <a:blip r:embed="rId2">
            <a:extLst/>
          </a:blip>
          <a:stretch>
            <a:fillRect/>
          </a:stretch>
        </p:blipFill>
        <p:spPr>
          <a:xfrm>
            <a:off x="2886075" y="2152878"/>
            <a:ext cx="3276600" cy="1301751"/>
          </a:xfrm>
          <a:prstGeom prst="rect">
            <a:avLst/>
          </a:prstGeom>
          <a:ln w="12700">
            <a:miter lim="400000"/>
          </a:ln>
        </p:spPr>
      </p:pic>
      <p:sp>
        <p:nvSpPr>
          <p:cNvPr id="475" name="TextBox 7"/>
          <p:cNvSpPr txBox="1"/>
          <p:nvPr/>
        </p:nvSpPr>
        <p:spPr>
          <a:xfrm>
            <a:off x="836294" y="749299"/>
            <a:ext cx="7376162" cy="4448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6000" b="1">
                <a:solidFill>
                  <a:schemeClr val="accent3"/>
                </a:solidFill>
              </a:defRPr>
            </a:pPr>
            <a:r>
              <a:t>QUESTIONS?</a:t>
            </a:r>
          </a:p>
          <a:p>
            <a:pPr algn="ctr">
              <a:defRPr sz="6000" b="1">
                <a:solidFill>
                  <a:schemeClr val="accent3"/>
                </a:solidFill>
              </a:defRPr>
            </a:pPr>
            <a:endParaRPr/>
          </a:p>
          <a:p>
            <a:pPr algn="ctr">
              <a:defRPr sz="6000" b="1">
                <a:solidFill>
                  <a:schemeClr val="accent3"/>
                </a:solidFill>
              </a:defRPr>
            </a:pPr>
            <a:endParaRPr/>
          </a:p>
          <a:p>
            <a:pPr algn="ctr">
              <a:defRPr sz="6000" b="1">
                <a:solidFill>
                  <a:schemeClr val="accent3"/>
                </a:solidFill>
              </a:defRPr>
            </a:pPr>
            <a:endParaRPr/>
          </a:p>
          <a:p>
            <a:pPr algn="ctr">
              <a:defRPr sz="6000" b="1">
                <a:solidFill>
                  <a:schemeClr val="accent3"/>
                </a:solidFill>
              </a:defRPr>
            </a:pPr>
            <a:r>
              <a:t>Thank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oter Placeholder 4"/>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2" name="Content Placeholder 2"/>
          <p:cNvSpPr txBox="1">
            <a:spLocks noGrp="1"/>
          </p:cNvSpPr>
          <p:nvPr>
            <p:ph type="body" idx="4294967295"/>
          </p:nvPr>
        </p:nvSpPr>
        <p:spPr>
          <a:xfrm>
            <a:off x="914400" y="1447800"/>
            <a:ext cx="8229600" cy="3657600"/>
          </a:xfrm>
          <a:prstGeom prst="rect">
            <a:avLst/>
          </a:prstGeom>
        </p:spPr>
        <p:txBody>
          <a:bodyPr/>
          <a:lstStyle/>
          <a:p>
            <a:r>
              <a:t>All institutions must have a net price calculator posted on their websites.</a:t>
            </a:r>
          </a:p>
          <a:p>
            <a:r>
              <a:t>Students will be able to estimate the individual net price per institution.</a:t>
            </a:r>
          </a:p>
          <a:p>
            <a:r>
              <a:t>Based on full-time, first degree/certificate-seeking undergraduate students.</a:t>
            </a:r>
          </a:p>
        </p:txBody>
      </p:sp>
      <p:sp>
        <p:nvSpPr>
          <p:cNvPr id="153" name="Title 1"/>
          <p:cNvSpPr txBox="1">
            <a:spLocks noGrp="1"/>
          </p:cNvSpPr>
          <p:nvPr>
            <p:ph type="title"/>
          </p:nvPr>
        </p:nvSpPr>
        <p:spPr>
          <a:prstGeom prst="rect">
            <a:avLst/>
          </a:prstGeom>
        </p:spPr>
        <p:txBody>
          <a:bodyPr/>
          <a:lstStyle>
            <a:lvl1pPr defTabSz="914400"/>
          </a:lstStyle>
          <a:p>
            <a:r>
              <a:t>Net Price Calculator</a:t>
            </a:r>
          </a:p>
        </p:txBody>
      </p:sp>
      <p:sp>
        <p:nvSpPr>
          <p:cNvPr id="154"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59"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60" name="Rectangle 2"/>
          <p:cNvSpPr txBox="1">
            <a:spLocks noGrp="1"/>
          </p:cNvSpPr>
          <p:nvPr>
            <p:ph type="title"/>
          </p:nvPr>
        </p:nvSpPr>
        <p:spPr>
          <a:prstGeom prst="rect">
            <a:avLst/>
          </a:prstGeom>
        </p:spPr>
        <p:txBody>
          <a:bodyPr lIns="46037" tIns="46037" rIns="46037" bIns="46037"/>
          <a:lstStyle/>
          <a:p>
            <a:r>
              <a:t>Types of Aid - Federal</a:t>
            </a:r>
          </a:p>
        </p:txBody>
      </p:sp>
      <p:sp>
        <p:nvSpPr>
          <p:cNvPr id="161" name="Rectangle 3"/>
          <p:cNvSpPr txBox="1">
            <a:spLocks noGrp="1"/>
          </p:cNvSpPr>
          <p:nvPr>
            <p:ph type="body" sz="half" idx="4294967295"/>
          </p:nvPr>
        </p:nvSpPr>
        <p:spPr>
          <a:xfrm>
            <a:off x="1557079" y="1650247"/>
            <a:ext cx="6933322" cy="3394046"/>
          </a:xfrm>
          <a:prstGeom prst="rect">
            <a:avLst/>
          </a:prstGeom>
        </p:spPr>
        <p:txBody>
          <a:bodyPr lIns="46037" tIns="46037" rIns="46037" bIns="46037"/>
          <a:lstStyle/>
          <a:p>
            <a:pPr algn="ctr">
              <a:lnSpc>
                <a:spcPct val="90000"/>
              </a:lnSpc>
              <a:spcBef>
                <a:spcPts val="600"/>
              </a:spcBef>
              <a:buSzTx/>
              <a:buNone/>
              <a:defRPr sz="2900" b="1"/>
            </a:pPr>
            <a:r>
              <a:rPr dirty="0" smtClean="0"/>
              <a:t>Grants</a:t>
            </a:r>
            <a:endParaRPr dirty="0"/>
          </a:p>
          <a:p>
            <a:pPr>
              <a:lnSpc>
                <a:spcPct val="90000"/>
              </a:lnSpc>
              <a:spcBef>
                <a:spcPts val="800"/>
              </a:spcBef>
              <a:defRPr sz="2900" b="1"/>
            </a:pPr>
            <a:r>
              <a:rPr dirty="0"/>
              <a:t>Federal </a:t>
            </a:r>
            <a:r>
              <a:rPr lang="en-US" dirty="0" smtClean="0"/>
              <a:t>Student Aid</a:t>
            </a:r>
            <a:r>
              <a:rPr dirty="0" smtClean="0"/>
              <a:t> </a:t>
            </a:r>
            <a:r>
              <a:rPr dirty="0"/>
              <a:t>2023-24</a:t>
            </a:r>
          </a:p>
          <a:p>
            <a:pPr marL="742950" lvl="1" indent="-285750">
              <a:lnSpc>
                <a:spcPct val="90000"/>
              </a:lnSpc>
              <a:spcBef>
                <a:spcPts val="800"/>
              </a:spcBef>
              <a:defRPr sz="2900"/>
            </a:pPr>
            <a:r>
              <a:rPr dirty="0"/>
              <a:t>Pell       $7,395 (max award)</a:t>
            </a:r>
            <a:endParaRPr sz="2500" dirty="0"/>
          </a:p>
          <a:p>
            <a:pPr marL="742950" lvl="1" indent="-285750">
              <a:lnSpc>
                <a:spcPct val="90000"/>
              </a:lnSpc>
              <a:spcBef>
                <a:spcPts val="800"/>
              </a:spcBef>
              <a:defRPr sz="2900"/>
            </a:pPr>
            <a:r>
              <a:rPr dirty="0"/>
              <a:t>SEOG   $4,000 (max award)</a:t>
            </a:r>
            <a:endParaRPr sz="2500" dirty="0"/>
          </a:p>
          <a:p>
            <a:pPr marL="742950" lvl="1" indent="-285750">
              <a:lnSpc>
                <a:spcPct val="90000"/>
              </a:lnSpc>
              <a:spcBef>
                <a:spcPts val="800"/>
              </a:spcBef>
              <a:defRPr sz="2900"/>
            </a:pPr>
            <a:r>
              <a:rPr dirty="0"/>
              <a:t>TEACH $3,772 (max award)</a:t>
            </a:r>
            <a:endParaRPr sz="2500" dirty="0"/>
          </a:p>
          <a:p>
            <a:pPr marL="0" lvl="1" indent="457200">
              <a:lnSpc>
                <a:spcPct val="90000"/>
              </a:lnSpc>
              <a:buSzTx/>
              <a:buNone/>
              <a:defRPr sz="2500" b="1">
                <a:solidFill>
                  <a:srgbClr val="2A6CAA"/>
                </a:solidFill>
              </a:defRPr>
            </a:pPr>
            <a:endParaRPr sz="2500" dirty="0"/>
          </a:p>
          <a:p>
            <a:pPr marL="0" indent="0">
              <a:lnSpc>
                <a:spcPct val="90000"/>
              </a:lnSpc>
              <a:spcBef>
                <a:spcPts val="300"/>
              </a:spcBef>
              <a:buSzTx/>
              <a:buNone/>
              <a:defRPr sz="1200"/>
            </a:pPr>
            <a:r>
              <a:rPr dirty="0"/>
              <a:t>.</a:t>
            </a:r>
          </a:p>
        </p:txBody>
      </p:sp>
      <p:sp>
        <p:nvSpPr>
          <p:cNvPr id="162" name="TextBox 1"/>
          <p:cNvSpPr txBox="1"/>
          <p:nvPr/>
        </p:nvSpPr>
        <p:spPr>
          <a:xfrm>
            <a:off x="1298447" y="4901184"/>
            <a:ext cx="4785924"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dirty="0"/>
              <a:t>* </a:t>
            </a:r>
            <a:r>
              <a:rPr sz="1800" dirty="0" smtClean="0"/>
              <a:t>2</a:t>
            </a:r>
            <a:r>
              <a:rPr lang="en-US" sz="1800" dirty="0" smtClean="0"/>
              <a:t>02</a:t>
            </a:r>
            <a:r>
              <a:rPr sz="1800" dirty="0" smtClean="0"/>
              <a:t>4-25 </a:t>
            </a:r>
            <a:r>
              <a:rPr sz="1800" dirty="0"/>
              <a:t>award amounts subject to change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ooter Placeholder 2"/>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67" name="Slide Number Placeholder 1"/>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graphicFrame>
        <p:nvGraphicFramePr>
          <p:cNvPr id="168" name="Table 4"/>
          <p:cNvGraphicFramePr/>
          <p:nvPr>
            <p:extLst>
              <p:ext uri="{D42A27DB-BD31-4B8C-83A1-F6EECF244321}">
                <p14:modId xmlns:p14="http://schemas.microsoft.com/office/powerpoint/2010/main" val="2335139660"/>
              </p:ext>
            </p:extLst>
          </p:nvPr>
        </p:nvGraphicFramePr>
        <p:xfrm>
          <a:off x="1679331" y="446651"/>
          <a:ext cx="6952954" cy="5277141"/>
        </p:xfrm>
        <a:graphic>
          <a:graphicData uri="http://schemas.openxmlformats.org/drawingml/2006/table">
            <a:tbl>
              <a:tblPr firstRow="1" bandRow="1">
                <a:tableStyleId>{4C3C2611-4C71-4FC5-86AE-919BDF0F9419}</a:tableStyleId>
              </a:tblPr>
              <a:tblGrid>
                <a:gridCol w="3531946">
                  <a:extLst>
                    <a:ext uri="{9D8B030D-6E8A-4147-A177-3AD203B41FA5}">
                      <a16:colId xmlns:a16="http://schemas.microsoft.com/office/drawing/2014/main" val="20000"/>
                    </a:ext>
                  </a:extLst>
                </a:gridCol>
                <a:gridCol w="3421008">
                  <a:extLst>
                    <a:ext uri="{9D8B030D-6E8A-4147-A177-3AD203B41FA5}">
                      <a16:colId xmlns:a16="http://schemas.microsoft.com/office/drawing/2014/main" val="20001"/>
                    </a:ext>
                  </a:extLst>
                </a:gridCol>
              </a:tblGrid>
              <a:tr h="784796">
                <a:tc gridSpan="2">
                  <a:txBody>
                    <a:bodyPr/>
                    <a:lstStyle/>
                    <a:p>
                      <a:pPr marL="274320" indent="-274320" algn="ctr">
                        <a:spcBef>
                          <a:spcPts val="500"/>
                        </a:spcBef>
                        <a:defRPr sz="1800" b="0">
                          <a:solidFill>
                            <a:srgbClr val="000000"/>
                          </a:solidFill>
                        </a:defRPr>
                      </a:pPr>
                      <a:r>
                        <a:rPr b="1" dirty="0">
                          <a:solidFill>
                            <a:srgbClr val="FFFFFF"/>
                          </a:solidFill>
                        </a:rPr>
                        <a:t>New Jersey State Grants 2023-24  Academic Year </a:t>
                      </a:r>
                      <a:endParaRPr lang="en-US" b="1" dirty="0" smtClean="0">
                        <a:solidFill>
                          <a:srgbClr val="FFFFFF"/>
                        </a:solidFill>
                      </a:endParaRPr>
                    </a:p>
                    <a:p>
                      <a:pPr marL="274320" indent="-274320" algn="ctr">
                        <a:spcBef>
                          <a:spcPts val="500"/>
                        </a:spcBef>
                        <a:defRPr sz="1800" b="0">
                          <a:solidFill>
                            <a:srgbClr val="000000"/>
                          </a:solidFill>
                        </a:defRPr>
                      </a:pPr>
                      <a:r>
                        <a:rPr lang="en-US" sz="1050" b="1" dirty="0" smtClean="0">
                          <a:solidFill>
                            <a:srgbClr val="FFFFFF"/>
                          </a:solidFill>
                        </a:rPr>
                        <a:t>(2024-2025 award amounts to be</a:t>
                      </a:r>
                      <a:r>
                        <a:rPr lang="en-US" sz="1050" b="1" baseline="0" dirty="0" smtClean="0">
                          <a:solidFill>
                            <a:srgbClr val="FFFFFF"/>
                          </a:solidFill>
                        </a:rPr>
                        <a:t> determined July  2024)</a:t>
                      </a:r>
                      <a:endParaRPr sz="1050" b="1" dirty="0">
                        <a:solidFill>
                          <a:srgbClr val="FFFFFF"/>
                        </a:solidFill>
                      </a:endParaRPr>
                    </a:p>
                  </a:txBody>
                  <a:tcPr marL="45724" marR="45724" marT="45724" marB="45724" anchor="ctr" horzOverflow="overflow">
                    <a:lnL w="12700">
                      <a:solidFill>
                        <a:schemeClr val="accent1"/>
                      </a:solidFill>
                    </a:lnL>
                    <a:lnR w="12700">
                      <a:solidFill>
                        <a:schemeClr val="accent1"/>
                      </a:solidFill>
                    </a:lnR>
                    <a:lnT w="12700">
                      <a:solidFill>
                        <a:schemeClr val="accent1"/>
                      </a:solidFill>
                    </a:lnT>
                    <a:lnB w="12700">
                      <a:solidFill>
                        <a:schemeClr val="accent1"/>
                      </a:solidFill>
                    </a:lnB>
                  </a:tcPr>
                </a:tc>
                <a:tc hMerge="1">
                  <a:txBody>
                    <a:bodyPr/>
                    <a:lstStyle/>
                    <a:p>
                      <a:endParaRPr lang="en-US"/>
                    </a:p>
                  </a:txBody>
                  <a:tcPr/>
                </a:tc>
                <a:extLst>
                  <a:ext uri="{0D108BD9-81ED-4DB2-BD59-A6C34878D82A}">
                    <a16:rowId xmlns:a16="http://schemas.microsoft.com/office/drawing/2014/main" val="10000"/>
                  </a:ext>
                </a:extLst>
              </a:tr>
              <a:tr h="384518">
                <a:tc>
                  <a:txBody>
                    <a:bodyPr/>
                    <a:lstStyle/>
                    <a:p>
                      <a:pPr defTabSz="457200">
                        <a:defRPr sz="1800"/>
                      </a:pPr>
                      <a:r>
                        <a:rPr sz="1200" b="1" dirty="0"/>
                        <a:t>Award Type</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1200" b="1" dirty="0"/>
                        <a:t>Award Amounts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1"/>
                  </a:ext>
                </a:extLst>
              </a:tr>
              <a:tr h="261606">
                <a:tc>
                  <a:txBody>
                    <a:bodyPr/>
                    <a:lstStyle/>
                    <a:p>
                      <a:pPr defTabSz="457200">
                        <a:defRPr sz="1800"/>
                      </a:pPr>
                      <a:r>
                        <a:rPr sz="800" dirty="0"/>
                        <a:t>Full-Time TAG </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dirty="0"/>
                        <a:t>$1,280 - $14,404</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2"/>
                  </a:ext>
                </a:extLst>
              </a:tr>
              <a:tr h="261606">
                <a:tc>
                  <a:txBody>
                    <a:bodyPr/>
                    <a:lstStyle/>
                    <a:p>
                      <a:pPr defTabSz="457200">
                        <a:defRPr sz="1800"/>
                      </a:pPr>
                      <a:r>
                        <a:rPr sz="800"/>
                        <a:t>Part-Time TAG (community college only)</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$320-$1,097</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3"/>
                  </a:ext>
                </a:extLst>
              </a:tr>
              <a:tr h="407377">
                <a:tc>
                  <a:txBody>
                    <a:bodyPr/>
                    <a:lstStyle/>
                    <a:p>
                      <a:pPr defTabSz="457200">
                        <a:defRPr sz="1800"/>
                      </a:pPr>
                      <a:r>
                        <a:rPr sz="800"/>
                        <a:t>EOF (Educational Opportunity Fund)</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a:t>Up to $3,050 includes college success support</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4"/>
                  </a:ext>
                </a:extLst>
              </a:tr>
              <a:tr h="411087">
                <a:tc>
                  <a:txBody>
                    <a:bodyPr/>
                    <a:lstStyle/>
                    <a:p>
                      <a:pPr defTabSz="457200">
                        <a:defRPr sz="1800"/>
                      </a:pPr>
                      <a:r>
                        <a:rPr sz="800" dirty="0"/>
                        <a:t>NJ STARS (top </a:t>
                      </a:r>
                      <a:r>
                        <a:rPr sz="800" dirty="0" smtClean="0"/>
                        <a:t>15</a:t>
                      </a:r>
                      <a:r>
                        <a:rPr lang="en-US" sz="800" dirty="0" smtClean="0"/>
                        <a:t>.0</a:t>
                      </a:r>
                      <a:r>
                        <a:rPr sz="800" dirty="0" smtClean="0"/>
                        <a:t>% </a:t>
                      </a:r>
                      <a:r>
                        <a:rPr sz="800" dirty="0"/>
                        <a:t>of high school class junior or senior year)</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Tuition Only - community college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5"/>
                  </a:ext>
                </a:extLst>
              </a:tr>
              <a:tr h="407377">
                <a:tc>
                  <a:txBody>
                    <a:bodyPr/>
                    <a:lstStyle/>
                    <a:p>
                      <a:pPr defTabSz="457200">
                        <a:defRPr sz="1800"/>
                      </a:pPr>
                      <a:r>
                        <a:rPr sz="800"/>
                        <a:t>NJ STARS II</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dirty="0"/>
                        <a:t>Up to $2,500   per year – any NJ </a:t>
                      </a:r>
                      <a:r>
                        <a:rPr sz="800" dirty="0" smtClean="0"/>
                        <a:t>4</a:t>
                      </a:r>
                      <a:r>
                        <a:rPr lang="en-US" sz="800" dirty="0" smtClean="0"/>
                        <a:t>-</a:t>
                      </a:r>
                      <a:r>
                        <a:rPr sz="800" dirty="0" smtClean="0"/>
                        <a:t>year </a:t>
                      </a:r>
                      <a:r>
                        <a:rPr sz="800" dirty="0"/>
                        <a:t>college</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6"/>
                  </a:ext>
                </a:extLst>
              </a:tr>
              <a:tr h="261606">
                <a:tc>
                  <a:txBody>
                    <a:bodyPr/>
                    <a:lstStyle/>
                    <a:p>
                      <a:pPr>
                        <a:defRPr sz="1800"/>
                      </a:pPr>
                      <a:r>
                        <a:rPr sz="800"/>
                        <a:t>Governor’s Urban Scholarship (GUS)</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a:t>Up to $1,000</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7"/>
                  </a:ext>
                </a:extLst>
              </a:tr>
              <a:tr h="261606">
                <a:tc>
                  <a:txBody>
                    <a:bodyPr/>
                    <a:lstStyle/>
                    <a:p>
                      <a:pPr defTabSz="457200">
                        <a:defRPr sz="1800"/>
                      </a:pPr>
                      <a:r>
                        <a:rPr sz="800" dirty="0"/>
                        <a:t>NJ-GIVS (women and minorities)</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FFFFFF"/>
                    </a:solidFill>
                  </a:tcPr>
                </a:tc>
                <a:tc>
                  <a:txBody>
                    <a:bodyPr/>
                    <a:lstStyle/>
                    <a:p>
                      <a:pPr defTabSz="457200">
                        <a:defRPr sz="1800"/>
                      </a:pPr>
                      <a:r>
                        <a:rPr sz="800" dirty="0"/>
                        <a:t>Up to $2,000    building trades only</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0008"/>
                  </a:ext>
                </a:extLst>
              </a:tr>
              <a:tr h="560573">
                <a:tc>
                  <a:txBody>
                    <a:bodyPr/>
                    <a:lstStyle/>
                    <a:p>
                      <a:pPr defTabSz="457200">
                        <a:defRPr sz="1800"/>
                      </a:pPr>
                      <a:r>
                        <a:rPr lang="en-US" sz="800" b="1" dirty="0" smtClean="0">
                          <a:solidFill>
                            <a:srgbClr val="1C4871"/>
                          </a:solidFill>
                        </a:rPr>
                        <a:t>            </a:t>
                      </a:r>
                      <a:r>
                        <a:rPr sz="800" b="1" dirty="0" smtClean="0">
                          <a:solidFill>
                            <a:srgbClr val="1C4871"/>
                          </a:solidFill>
                        </a:rPr>
                        <a:t>Community </a:t>
                      </a:r>
                      <a:r>
                        <a:rPr sz="800" b="1" dirty="0">
                          <a:solidFill>
                            <a:srgbClr val="1C4871"/>
                          </a:solidFill>
                        </a:rPr>
                        <a:t>College Opportunity Grant (CCOG)!</a:t>
                      </a:r>
                    </a:p>
                  </a:txBody>
                  <a:tcPr marL="45724" marR="45724" marT="45724" marB="45724" anchor="ctr" horzOverflow="overflow">
                    <a:lnL w="12700">
                      <a:solidFill>
                        <a:schemeClr val="accent1"/>
                      </a:solidFill>
                    </a:lnL>
                    <a:lnR w="12700">
                      <a:miter lim="400000"/>
                    </a:lnR>
                    <a:lnT w="12700">
                      <a:solidFill>
                        <a:schemeClr val="accent1"/>
                      </a:solidFill>
                    </a:lnT>
                    <a:lnB w="12700">
                      <a:solidFill>
                        <a:schemeClr val="accent1"/>
                      </a:solidFill>
                    </a:lnB>
                    <a:solidFill>
                      <a:srgbClr val="E8EEF7"/>
                    </a:solidFill>
                  </a:tcPr>
                </a:tc>
                <a:tc>
                  <a:txBody>
                    <a:bodyPr/>
                    <a:lstStyle/>
                    <a:p>
                      <a:pPr defTabSz="457200">
                        <a:defRPr sz="1800"/>
                      </a:pPr>
                      <a:r>
                        <a:rPr sz="800" dirty="0"/>
                        <a:t>After all other grant/scholarship aid- tuition and most fees – FREE for AGI $65,000 or less, $65,001 to 80,000 is 50% reduced tuition &amp; fees, and $80,001 to $100,000 is 33% reduced tuition and fees</a:t>
                      </a:r>
                    </a:p>
                  </a:txBody>
                  <a:tcPr marL="45724" marR="45724" marT="45724" marB="45724" anchor="ctr" horzOverflow="overflow">
                    <a:lnL w="12700">
                      <a:miter lim="400000"/>
                    </a:lnL>
                    <a:lnR w="12700">
                      <a:solidFill>
                        <a:schemeClr val="accent1"/>
                      </a:solidFill>
                    </a:lnR>
                    <a:lnT w="12700">
                      <a:solidFill>
                        <a:schemeClr val="accent1"/>
                      </a:solidFill>
                    </a:lnT>
                    <a:lnB w="12700">
                      <a:solidFill>
                        <a:schemeClr val="accent1"/>
                      </a:solidFill>
                    </a:lnB>
                    <a:solidFill>
                      <a:srgbClr val="E8EEF7"/>
                    </a:solidFill>
                  </a:tcPr>
                </a:tc>
                <a:extLst>
                  <a:ext uri="{0D108BD9-81ED-4DB2-BD59-A6C34878D82A}">
                    <a16:rowId xmlns:a16="http://schemas.microsoft.com/office/drawing/2014/main" val="10009"/>
                  </a:ext>
                </a:extLst>
              </a:tr>
              <a:tr h="564934">
                <a:tc>
                  <a:txBody>
                    <a:bodyPr/>
                    <a:lstStyle/>
                    <a:p>
                      <a:pPr defTabSz="457200">
                        <a:defRPr sz="1800"/>
                      </a:pPr>
                      <a:r>
                        <a:rPr lang="en-US" sz="800" b="1" dirty="0" smtClean="0">
                          <a:solidFill>
                            <a:srgbClr val="1C4871"/>
                          </a:solidFill>
                        </a:rPr>
                        <a:t>            </a:t>
                      </a:r>
                      <a:r>
                        <a:rPr sz="800" b="1" dirty="0" smtClean="0">
                          <a:solidFill>
                            <a:srgbClr val="1C4871"/>
                          </a:solidFill>
                        </a:rPr>
                        <a:t>Garden </a:t>
                      </a:r>
                      <a:r>
                        <a:rPr sz="800" b="1" dirty="0">
                          <a:solidFill>
                            <a:srgbClr val="1C4871"/>
                          </a:solidFill>
                        </a:rPr>
                        <a:t>State Guarantee (GSG)</a:t>
                      </a:r>
                    </a:p>
                  </a:txBody>
                  <a:tcPr marL="45724" marR="45724" marT="45724" marB="45724" anchor="ctr" horzOverflow="overflow">
                    <a:lnL w="12700">
                      <a:solidFill>
                        <a:schemeClr val="accent1"/>
                      </a:solidFill>
                    </a:lnL>
                    <a:lnR w="12700">
                      <a:miter lim="400000"/>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tc>
                  <a:txBody>
                    <a:bodyPr/>
                    <a:lstStyle/>
                    <a:p>
                      <a:pPr>
                        <a:defRPr sz="1800"/>
                      </a:pPr>
                      <a:r>
                        <a:rPr sz="800" dirty="0"/>
                        <a:t>After all other grant/scholarship aid- tuition and most fees – FREE for AGI $65,000 or less, $65,001 to 80,000 is not to exceed $7,500 tuition &amp; fees, and $80,001 to $100,000 is not to exceed $10,000 tuition and </a:t>
                      </a:r>
                      <a:r>
                        <a:rPr sz="800" dirty="0" smtClean="0"/>
                        <a:t>fees</a:t>
                      </a:r>
                      <a:endParaRPr sz="800" dirty="0"/>
                    </a:p>
                  </a:txBody>
                  <a:tcPr marL="45724" marR="45724" marT="45724" marB="45724" anchor="ctr" horzOverflow="overflow">
                    <a:lnL w="12700">
                      <a:miter lim="400000"/>
                    </a:lnL>
                    <a:lnR w="12700">
                      <a:solidFill>
                        <a:schemeClr val="accent1"/>
                      </a:solidFill>
                    </a:lnR>
                    <a:lnT w="12700">
                      <a:solidFill>
                        <a:schemeClr val="accent1"/>
                      </a:solidFill>
                    </a:lnT>
                    <a:lnB w="12700"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710055">
                <a:tc>
                  <a:txBody>
                    <a:bodyPr/>
                    <a:lstStyle/>
                    <a:p>
                      <a:pPr defTabSz="457200">
                        <a:defRPr sz="1800"/>
                      </a:pPr>
                      <a:r>
                        <a:rPr lang="en-US" sz="800" b="1" dirty="0" smtClean="0">
                          <a:solidFill>
                            <a:srgbClr val="1C4871"/>
                          </a:solidFill>
                        </a:rPr>
                        <a:t>Summer TAG</a:t>
                      </a:r>
                      <a:endParaRPr sz="800" b="1" dirty="0">
                        <a:solidFill>
                          <a:srgbClr val="1C4871"/>
                        </a:solidFill>
                      </a:endParaRPr>
                    </a:p>
                  </a:txBody>
                  <a:tcPr marL="45724" marR="45724" marT="45724" marB="45724" anchor="ctr" horzOverflow="overflow">
                    <a:lnL w="12700">
                      <a:solidFill>
                        <a:schemeClr val="accent1"/>
                      </a:solidFill>
                    </a:lnL>
                    <a:lnR w="12700">
                      <a:noFill/>
                      <a:miter lim="400000"/>
                    </a:lnR>
                    <a:lnT w="12700">
                      <a:solidFill>
                        <a:schemeClr val="accent1"/>
                      </a:solidFill>
                    </a:lnT>
                    <a:lnB w="12700">
                      <a:solidFill>
                        <a:schemeClr val="accent1"/>
                      </a:solidFill>
                    </a:lnB>
                    <a:solidFill>
                      <a:srgbClr val="FFFFFF"/>
                    </a:solidFill>
                  </a:tcPr>
                </a:tc>
                <a:tc>
                  <a:txBody>
                    <a:bodyPr/>
                    <a:lstStyle/>
                    <a:p>
                      <a:pPr>
                        <a:defRPr sz="1800"/>
                      </a:pPr>
                      <a:r>
                        <a:rPr lang="en-US" sz="800" dirty="0" smtClean="0"/>
                        <a:t>Must be enrolled in summer coursework</a:t>
                      </a:r>
                      <a:r>
                        <a:rPr lang="en-US" sz="800" baseline="0" dirty="0" smtClean="0"/>
                        <a:t> </a:t>
                      </a:r>
                      <a:r>
                        <a:rPr lang="en-US" sz="800" dirty="0" smtClean="0"/>
                        <a:t>at least half-time and</a:t>
                      </a:r>
                      <a:r>
                        <a:rPr lang="en-US" sz="800" baseline="0" dirty="0" smtClean="0"/>
                        <a:t> received at least one TAG payment in the prior academic year.  </a:t>
                      </a:r>
                      <a:endParaRPr sz="800" dirty="0"/>
                    </a:p>
                  </a:txBody>
                  <a:tcPr marL="45724" marR="45724" marT="45724" marB="45724" anchor="ctr" horzOverflow="overflow">
                    <a:lnL w="12700">
                      <a:noFill/>
                      <a:miter lim="400000"/>
                    </a:lnL>
                    <a:lnR w="12700">
                      <a:solidFill>
                        <a:schemeClr val="accent1"/>
                      </a:solidFill>
                    </a:lnR>
                    <a:lnT w="12700">
                      <a:solidFill>
                        <a:schemeClr val="accent1"/>
                      </a:solidFill>
                    </a:lnT>
                    <a:lnB w="12700">
                      <a:solidFill>
                        <a:schemeClr val="accent1"/>
                      </a:solidFill>
                    </a:lnB>
                    <a:solidFill>
                      <a:srgbClr val="FFFFFF"/>
                    </a:solidFill>
                  </a:tcPr>
                </a:tc>
                <a:extLst>
                  <a:ext uri="{0D108BD9-81ED-4DB2-BD59-A6C34878D82A}">
                    <a16:rowId xmlns:a16="http://schemas.microsoft.com/office/drawing/2014/main" val="1423946833"/>
                  </a:ext>
                </a:extLst>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15" y="3894994"/>
            <a:ext cx="1899139" cy="1107830"/>
          </a:xfrm>
          <a:prstGeom prst="rect">
            <a:avLst/>
          </a:prstGeom>
          <a:effectLst>
            <a:outerShdw blurRad="50800" dist="50800" dir="5400000" algn="ctr" rotWithShape="0">
              <a:srgbClr val="000000"/>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71" name="Rectangle 2"/>
          <p:cNvSpPr txBox="1">
            <a:spLocks noGrp="1"/>
          </p:cNvSpPr>
          <p:nvPr>
            <p:ph type="title"/>
          </p:nvPr>
        </p:nvSpPr>
        <p:spPr>
          <a:xfrm>
            <a:off x="8070" y="279400"/>
            <a:ext cx="9127860" cy="1143000"/>
          </a:xfrm>
          <a:prstGeom prst="rect">
            <a:avLst/>
          </a:prstGeom>
        </p:spPr>
        <p:txBody>
          <a:bodyPr lIns="46037" tIns="46037" rIns="46037" bIns="46037">
            <a:normAutofit fontScale="90000"/>
          </a:bodyPr>
          <a:lstStyle/>
          <a:p>
            <a:pPr defTabSz="406908">
              <a:defRPr sz="3559"/>
            </a:pPr>
            <a:r>
              <a:rPr dirty="0"/>
              <a:t/>
            </a:r>
            <a:br>
              <a:rPr dirty="0"/>
            </a:br>
            <a:r>
              <a:rPr dirty="0"/>
              <a:t>State Grants &amp; Scholarship Requirements</a:t>
            </a:r>
          </a:p>
        </p:txBody>
      </p:sp>
      <p:sp>
        <p:nvSpPr>
          <p:cNvPr id="172" name="Rectangle 3"/>
          <p:cNvSpPr txBox="1">
            <a:spLocks noGrp="1"/>
          </p:cNvSpPr>
          <p:nvPr>
            <p:ph type="body" idx="4294967295"/>
          </p:nvPr>
        </p:nvSpPr>
        <p:spPr>
          <a:xfrm>
            <a:off x="304799" y="1571877"/>
            <a:ext cx="8534401" cy="4215969"/>
          </a:xfrm>
          <a:prstGeom prst="rect">
            <a:avLst/>
          </a:prstGeom>
        </p:spPr>
        <p:txBody>
          <a:bodyPr lIns="46037" tIns="46037" rIns="46037" bIns="46037">
            <a:normAutofit lnSpcReduction="10000"/>
          </a:bodyPr>
          <a:lstStyle/>
          <a:p>
            <a:pPr marL="0" indent="192881">
              <a:lnSpc>
                <a:spcPct val="90000"/>
              </a:lnSpc>
              <a:spcBef>
                <a:spcPts val="500"/>
              </a:spcBef>
              <a:buSzTx/>
              <a:buNone/>
              <a:defRPr sz="1800"/>
            </a:pPr>
            <a:r>
              <a:rPr dirty="0"/>
              <a:t>Students must have a complete Application for TAG (Tuition Aid Grant) and all other </a:t>
            </a:r>
            <a:r>
              <a:rPr lang="en-US" dirty="0" smtClean="0"/>
              <a:t>state </a:t>
            </a:r>
            <a:r>
              <a:rPr dirty="0" smtClean="0"/>
              <a:t>programs</a:t>
            </a:r>
            <a:r>
              <a:rPr lang="en-US" dirty="0" smtClean="0"/>
              <a:t>.  Student must be:</a:t>
            </a:r>
            <a:endParaRPr sz="2200" dirty="0"/>
          </a:p>
          <a:p>
            <a:pPr marL="0" indent="214312">
              <a:lnSpc>
                <a:spcPct val="90000"/>
              </a:lnSpc>
              <a:spcBef>
                <a:spcPts val="600"/>
              </a:spcBef>
              <a:buSzTx/>
              <a:buNone/>
              <a:defRPr sz="2000"/>
            </a:pPr>
            <a:endParaRPr sz="2200" dirty="0"/>
          </a:p>
          <a:p>
            <a:pPr marL="457200" indent="-228600">
              <a:lnSpc>
                <a:spcPct val="90000"/>
              </a:lnSpc>
              <a:spcBef>
                <a:spcPts val="500"/>
              </a:spcBef>
              <a:defRPr sz="1800"/>
            </a:pPr>
            <a:r>
              <a:rPr dirty="0" smtClean="0"/>
              <a:t>Fil</a:t>
            </a:r>
            <a:r>
              <a:rPr lang="en-US" dirty="0" smtClean="0"/>
              <a:t>e</a:t>
            </a:r>
            <a:r>
              <a:rPr dirty="0" smtClean="0"/>
              <a:t> </a:t>
            </a:r>
            <a:r>
              <a:rPr dirty="0"/>
              <a:t>a FAFSA </a:t>
            </a:r>
            <a:r>
              <a:rPr b="1" u="sng" dirty="0"/>
              <a:t>or</a:t>
            </a:r>
            <a:r>
              <a:rPr dirty="0"/>
              <a:t> New Jersey Alternative Financial Aid Application</a:t>
            </a:r>
            <a:endParaRPr sz="2200" dirty="0"/>
          </a:p>
          <a:p>
            <a:pPr marL="469900" indent="-241300">
              <a:lnSpc>
                <a:spcPct val="90000"/>
              </a:lnSpc>
              <a:spcBef>
                <a:spcPts val="500"/>
              </a:spcBef>
              <a:defRPr sz="1900"/>
            </a:pPr>
            <a:r>
              <a:rPr dirty="0"/>
              <a:t>Be a U.S. citizen, eligible non-citizen or qualify as an NJ Dreamer</a:t>
            </a:r>
            <a:endParaRPr sz="2200" dirty="0"/>
          </a:p>
          <a:p>
            <a:pPr marL="469900" indent="-241300">
              <a:lnSpc>
                <a:spcPct val="90000"/>
              </a:lnSpc>
              <a:spcBef>
                <a:spcPts val="500"/>
              </a:spcBef>
              <a:defRPr sz="1900"/>
            </a:pPr>
            <a:r>
              <a:rPr lang="en-US" dirty="0" smtClean="0"/>
              <a:t>Be </a:t>
            </a:r>
            <a:r>
              <a:rPr dirty="0" smtClean="0"/>
              <a:t>a </a:t>
            </a:r>
            <a:r>
              <a:rPr dirty="0"/>
              <a:t>New Jersey resident &amp; attend a New Jersey institution</a:t>
            </a:r>
            <a:endParaRPr sz="2100" dirty="0"/>
          </a:p>
          <a:p>
            <a:pPr marL="469900" indent="-241300">
              <a:lnSpc>
                <a:spcPct val="90000"/>
              </a:lnSpc>
              <a:spcBef>
                <a:spcPts val="500"/>
              </a:spcBef>
              <a:defRPr sz="1900"/>
            </a:pPr>
            <a:r>
              <a:rPr lang="en-US" dirty="0" smtClean="0"/>
              <a:t>Be </a:t>
            </a:r>
            <a:r>
              <a:rPr dirty="0" smtClean="0"/>
              <a:t>enrolled </a:t>
            </a:r>
            <a:r>
              <a:rPr dirty="0"/>
              <a:t>full-time* in an approved degree program</a:t>
            </a:r>
            <a:endParaRPr sz="2100" dirty="0"/>
          </a:p>
          <a:p>
            <a:pPr marL="469900" indent="-241300">
              <a:lnSpc>
                <a:spcPct val="90000"/>
              </a:lnSpc>
              <a:spcBef>
                <a:spcPts val="500"/>
              </a:spcBef>
              <a:defRPr sz="1900"/>
            </a:pPr>
            <a:r>
              <a:rPr dirty="0"/>
              <a:t>Demonstrate financial need</a:t>
            </a:r>
            <a:endParaRPr sz="2100" dirty="0"/>
          </a:p>
          <a:p>
            <a:pPr marL="469900" indent="-241300">
              <a:lnSpc>
                <a:spcPct val="90000"/>
              </a:lnSpc>
              <a:spcBef>
                <a:spcPts val="500"/>
              </a:spcBef>
              <a:defRPr sz="1900"/>
            </a:pPr>
            <a:r>
              <a:rPr dirty="0"/>
              <a:t>Meet all state deadlines for application and document submission</a:t>
            </a:r>
            <a:endParaRPr sz="2200" dirty="0"/>
          </a:p>
          <a:p>
            <a:pPr marL="0" lvl="1" indent="457200">
              <a:lnSpc>
                <a:spcPct val="90000"/>
              </a:lnSpc>
              <a:buSzTx/>
              <a:buNone/>
              <a:defRPr sz="2100"/>
            </a:pPr>
            <a:endParaRPr sz="2200" dirty="0"/>
          </a:p>
          <a:p>
            <a:pPr marL="0" indent="203596">
              <a:lnSpc>
                <a:spcPct val="90000"/>
              </a:lnSpc>
              <a:spcBef>
                <a:spcPts val="500"/>
              </a:spcBef>
              <a:buSzTx/>
              <a:buNone/>
              <a:defRPr sz="1900"/>
            </a:pPr>
            <a:r>
              <a:rPr dirty="0"/>
              <a:t>*Part-Time TAG awards </a:t>
            </a:r>
            <a:r>
              <a:rPr lang="en-US" dirty="0" smtClean="0"/>
              <a:t>are available </a:t>
            </a:r>
            <a:r>
              <a:rPr dirty="0" smtClean="0"/>
              <a:t>for </a:t>
            </a:r>
            <a:r>
              <a:rPr dirty="0"/>
              <a:t>county college </a:t>
            </a:r>
            <a:r>
              <a:rPr dirty="0" smtClean="0"/>
              <a:t>students</a:t>
            </a:r>
            <a:r>
              <a:rPr lang="en-US" dirty="0" smtClean="0"/>
              <a:t> enrolled 6-11 credits per semester.  Summer TAG also available for all students enrolled in 6-11 summer course credits if received TAG during preceding academic year. </a:t>
            </a:r>
            <a:endParaRPr dirty="0"/>
          </a:p>
        </p:txBody>
      </p:sp>
      <p:sp>
        <p:nvSpPr>
          <p:cNvPr id="173"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ooter Placeholder 3"/>
          <p:cNvSpPr txBox="1"/>
          <p:nvPr/>
        </p:nvSpPr>
        <p:spPr>
          <a:xfrm>
            <a:off x="1557079" y="6258437"/>
            <a:ext cx="3857348"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1200" b="1">
                <a:solidFill>
                  <a:srgbClr val="FFFFFF"/>
                </a:solidFill>
                <a:latin typeface="+mj-lt"/>
                <a:ea typeface="+mj-ea"/>
                <a:cs typeface="+mj-cs"/>
                <a:sym typeface="Helvetica"/>
              </a:defRPr>
            </a:lvl1pPr>
          </a:lstStyle>
          <a:p>
            <a:r>
              <a:t>Higher Education Student Assistance Authority</a:t>
            </a:r>
          </a:p>
        </p:txBody>
      </p:sp>
      <p:sp>
        <p:nvSpPr>
          <p:cNvPr id="178" name="Rectangle 2"/>
          <p:cNvSpPr txBox="1">
            <a:spLocks noGrp="1"/>
          </p:cNvSpPr>
          <p:nvPr>
            <p:ph type="title"/>
          </p:nvPr>
        </p:nvSpPr>
        <p:spPr>
          <a:xfrm>
            <a:off x="457200" y="279400"/>
            <a:ext cx="8229600" cy="1143000"/>
          </a:xfrm>
          <a:prstGeom prst="rect">
            <a:avLst/>
          </a:prstGeom>
        </p:spPr>
        <p:txBody>
          <a:bodyPr lIns="46037" tIns="46037" rIns="46037" bIns="46037">
            <a:normAutofit fontScale="90000"/>
          </a:bodyPr>
          <a:lstStyle/>
          <a:p>
            <a:pPr defTabSz="420623">
              <a:defRPr sz="3680"/>
            </a:pPr>
            <a:r>
              <a:t>Types of Aid:</a:t>
            </a:r>
            <a:br/>
            <a:r>
              <a:t>State Grants &amp; Scholarships</a:t>
            </a:r>
          </a:p>
        </p:txBody>
      </p:sp>
      <p:sp>
        <p:nvSpPr>
          <p:cNvPr id="179" name="Rectangle 3"/>
          <p:cNvSpPr txBox="1">
            <a:spLocks noGrp="1"/>
          </p:cNvSpPr>
          <p:nvPr>
            <p:ph type="body" idx="4294967295"/>
          </p:nvPr>
        </p:nvSpPr>
        <p:spPr>
          <a:xfrm>
            <a:off x="609600" y="1705926"/>
            <a:ext cx="8205299" cy="3825197"/>
          </a:xfrm>
          <a:prstGeom prst="rect">
            <a:avLst/>
          </a:prstGeom>
        </p:spPr>
        <p:txBody>
          <a:bodyPr lIns="46037" tIns="46037" rIns="46037" bIns="46037">
            <a:normAutofit lnSpcReduction="10000"/>
          </a:bodyPr>
          <a:lstStyle/>
          <a:p>
            <a:pPr marL="0" indent="0" defTabSz="420623">
              <a:buSzTx/>
              <a:buFontTx/>
              <a:buNone/>
              <a:defRPr sz="2576" b="1" u="sng"/>
            </a:pPr>
            <a:r>
              <a:rPr dirty="0"/>
              <a:t>Summer TAG (Tuition Aid Grant) </a:t>
            </a:r>
          </a:p>
          <a:p>
            <a:pPr marL="420623" indent="-210311" defTabSz="420623">
              <a:spcBef>
                <a:spcPts val="500"/>
              </a:spcBef>
              <a:defRPr sz="1932"/>
            </a:pPr>
            <a:r>
              <a:rPr dirty="0"/>
              <a:t>Received TAG in the prior Fall or Spring semester</a:t>
            </a:r>
            <a:endParaRPr sz="2208" dirty="0"/>
          </a:p>
          <a:p>
            <a:pPr marL="420623" indent="-210311" defTabSz="420623">
              <a:spcBef>
                <a:spcPts val="500"/>
              </a:spcBef>
              <a:defRPr sz="1932"/>
            </a:pPr>
            <a:r>
              <a:rPr dirty="0"/>
              <a:t>Award range dependent upon enrollment status</a:t>
            </a:r>
            <a:endParaRPr sz="2208" dirty="0"/>
          </a:p>
          <a:p>
            <a:pPr marL="630936" lvl="1" indent="-210311" defTabSz="420623">
              <a:spcBef>
                <a:spcPts val="400"/>
              </a:spcBef>
              <a:defRPr sz="1564"/>
            </a:pPr>
            <a:r>
              <a:rPr dirty="0"/>
              <a:t>Full-time, Three Quarter-time, or Half-time</a:t>
            </a:r>
            <a:br>
              <a:rPr dirty="0"/>
            </a:br>
            <a:endParaRPr dirty="0"/>
          </a:p>
          <a:p>
            <a:pPr marL="0" indent="0" defTabSz="841247">
              <a:buSzTx/>
              <a:buFontTx/>
              <a:buNone/>
              <a:defRPr sz="2576" b="1" u="sng"/>
            </a:pPr>
            <a:r>
              <a:rPr dirty="0"/>
              <a:t>EOF (Educational Opportunity Fund)</a:t>
            </a:r>
          </a:p>
          <a:p>
            <a:pPr marL="420623" indent="-210311" defTabSz="841247">
              <a:spcBef>
                <a:spcPts val="400"/>
              </a:spcBef>
              <a:buFontTx/>
              <a:defRPr sz="1932"/>
            </a:pPr>
            <a:r>
              <a:rPr dirty="0"/>
              <a:t>Award ranges from $200 - $3,050 annually depending </a:t>
            </a:r>
            <a:r>
              <a:rPr dirty="0" smtClean="0"/>
              <a:t>on institution</a:t>
            </a:r>
            <a:r>
              <a:rPr lang="en-US" dirty="0" smtClean="0"/>
              <a:t>.</a:t>
            </a:r>
          </a:p>
          <a:p>
            <a:pPr marL="420623" indent="-210311" defTabSz="841247">
              <a:spcBef>
                <a:spcPts val="400"/>
              </a:spcBef>
              <a:buFontTx/>
              <a:defRPr sz="1932"/>
            </a:pPr>
            <a:r>
              <a:rPr lang="en-US" dirty="0" smtClean="0"/>
              <a:t>EOF award amount also varies based on decision/discretion of campus EOF office.</a:t>
            </a:r>
            <a:endParaRPr dirty="0"/>
          </a:p>
          <a:p>
            <a:pPr marL="420623" indent="-210311" defTabSz="841247">
              <a:spcBef>
                <a:spcPts val="400"/>
              </a:spcBef>
              <a:buFontTx/>
              <a:defRPr sz="1932"/>
            </a:pPr>
            <a:r>
              <a:rPr dirty="0"/>
              <a:t>Must demonstrate educational and economically disadvantaged background</a:t>
            </a:r>
          </a:p>
          <a:p>
            <a:pPr marL="420623" indent="-210311" defTabSz="841247">
              <a:spcBef>
                <a:spcPts val="400"/>
              </a:spcBef>
              <a:buFontTx/>
              <a:defRPr sz="1932"/>
            </a:pPr>
            <a:r>
              <a:rPr dirty="0"/>
              <a:t>Complete all required EOF tasks</a:t>
            </a:r>
          </a:p>
        </p:txBody>
      </p:sp>
      <p:sp>
        <p:nvSpPr>
          <p:cNvPr id="180" name="Slide Number Placeholder 5"/>
          <p:cNvSpPr txBox="1">
            <a:spLocks noGrp="1"/>
          </p:cNvSpPr>
          <p:nvPr>
            <p:ph type="sldNum" sz="quarter" idx="2"/>
          </p:nvPr>
        </p:nvSpPr>
        <p:spPr>
          <a:xfrm>
            <a:off x="8814899" y="6273934"/>
            <a:ext cx="167709"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98FD2"/>
      </a:accent1>
      <a:accent2>
        <a:srgbClr val="295076"/>
      </a:accent2>
      <a:accent3>
        <a:srgbClr val="1F3D5A"/>
      </a:accent3>
      <a:accent4>
        <a:srgbClr val="162B3F"/>
      </a:accent4>
      <a:accent5>
        <a:srgbClr val="0C1824"/>
      </a:accent5>
      <a:accent6>
        <a:srgbClr val="030608"/>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98FD2"/>
      </a:accent1>
      <a:accent2>
        <a:srgbClr val="295076"/>
      </a:accent2>
      <a:accent3>
        <a:srgbClr val="1F3D5A"/>
      </a:accent3>
      <a:accent4>
        <a:srgbClr val="162B3F"/>
      </a:accent4>
      <a:accent5>
        <a:srgbClr val="0C1824"/>
      </a:accent5>
      <a:accent6>
        <a:srgbClr val="030608"/>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318</TotalTime>
  <Words>5111</Words>
  <Application>Microsoft Office PowerPoint</Application>
  <PresentationFormat>On-screen Show (4:3)</PresentationFormat>
  <Paragraphs>699</Paragraphs>
  <Slides>48</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Arvo</vt:lpstr>
      <vt:lpstr>Constantia</vt:lpstr>
      <vt:lpstr>Helvetica</vt:lpstr>
      <vt:lpstr>Office Theme</vt:lpstr>
      <vt:lpstr>PowerPoint Presentation</vt:lpstr>
      <vt:lpstr>The Mission</vt:lpstr>
      <vt:lpstr>Goals of Financial Aid Office</vt:lpstr>
      <vt:lpstr>Sources &amp; Types of Aid</vt:lpstr>
      <vt:lpstr>Net Price Calculator</vt:lpstr>
      <vt:lpstr>Types of Aid - Federal</vt:lpstr>
      <vt:lpstr>PowerPoint Presentation</vt:lpstr>
      <vt:lpstr> State Grants &amp; Scholarship Requirements</vt:lpstr>
      <vt:lpstr>Types of Aid: State Grants &amp; Scholarships</vt:lpstr>
      <vt:lpstr>Types of Aid: State Grants &amp; Scholarships</vt:lpstr>
      <vt:lpstr>Types of Aid: State Grants &amp; Scholarships</vt:lpstr>
      <vt:lpstr>Types of Aid: State Grants &amp; Scholarships</vt:lpstr>
      <vt:lpstr>CCOG County Vo-tech Pilot </vt:lpstr>
      <vt:lpstr>PowerPoint Presentation</vt:lpstr>
      <vt:lpstr>Types of Aid: State Grants &amp; Scholarships</vt:lpstr>
      <vt:lpstr>Types of Aid: State Grants &amp; Scholarships</vt:lpstr>
      <vt:lpstr>3 + 1 Degree Completion Programs</vt:lpstr>
      <vt:lpstr>Loans &amp; Financing Shortfall Solutions</vt:lpstr>
      <vt:lpstr>Other Loan Options to Cover the Gap  Borrow up to cost of attendance</vt:lpstr>
      <vt:lpstr>Applications to Access Aid</vt:lpstr>
      <vt:lpstr>Application: CSS Profile</vt:lpstr>
      <vt:lpstr>CSS Profile</vt:lpstr>
      <vt:lpstr>Free Application for Federal  Student Aid (FAFSA)</vt:lpstr>
      <vt:lpstr>2024-2025 Federal Student Aid ID</vt:lpstr>
      <vt:lpstr>2024-2025 Federal Student Aid ID for Undocumented Contributors Available December 2023</vt:lpstr>
      <vt:lpstr>Federal Tax Information (FTI)</vt:lpstr>
      <vt:lpstr>Federal Tax Information Consent</vt:lpstr>
      <vt:lpstr>Key Eligibility  Requirements for FAFSA</vt:lpstr>
      <vt:lpstr>Key Components of the FAFSA </vt:lpstr>
      <vt:lpstr>FAFSA Submission Summary</vt:lpstr>
      <vt:lpstr>Federal &amp; State Verification</vt:lpstr>
      <vt:lpstr>New Jersey Dreamers</vt:lpstr>
      <vt:lpstr>NJFAMS</vt:lpstr>
      <vt:lpstr>NJFAMS</vt:lpstr>
      <vt:lpstr>Cost of Attendance</vt:lpstr>
      <vt:lpstr>What Is The Student Aid Index  (SAI)?</vt:lpstr>
      <vt:lpstr>Federal Pell Grants - Sample SAI for  Smith vs Jones Family</vt:lpstr>
      <vt:lpstr>Financial Need for Smith Family </vt:lpstr>
      <vt:lpstr>The Cycle of Financial Aid</vt:lpstr>
      <vt:lpstr>Where Do I Go From Here?</vt:lpstr>
      <vt:lpstr>The College Financing Plan New Jersey Shopping Sheet</vt:lpstr>
      <vt:lpstr>Other Resources</vt:lpstr>
      <vt:lpstr>Private Scholarship Search</vt:lpstr>
      <vt:lpstr>NJBEST 529 College Savings Plan</vt:lpstr>
      <vt:lpstr>Apply for State Aid Workshops  &amp; Webinars</vt:lpstr>
      <vt:lpstr>Publications</vt:lpstr>
      <vt:lpstr>HESAA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Austin</dc:creator>
  <cp:lastModifiedBy>Sharon Austin</cp:lastModifiedBy>
  <cp:revision>46</cp:revision>
  <cp:lastPrinted>2023-09-18T17:02:57Z</cp:lastPrinted>
  <dcterms:modified xsi:type="dcterms:W3CDTF">2023-11-28T17:21:17Z</dcterms:modified>
</cp:coreProperties>
</file>